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Default Extension="xlsx" ContentType="application/vnd.openxmlformats-officedocument.spreadsheetml.sheet"/>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60" r:id="rId2"/>
    <p:sldId id="256" r:id="rId3"/>
    <p:sldId id="258" r:id="rId4"/>
    <p:sldId id="257" r:id="rId5"/>
    <p:sldId id="262" r:id="rId6"/>
    <p:sldId id="263" r:id="rId7"/>
    <p:sldId id="264" r:id="rId8"/>
    <p:sldId id="265" r:id="rId9"/>
    <p:sldId id="309" r:id="rId10"/>
    <p:sldId id="285" r:id="rId11"/>
    <p:sldId id="266" r:id="rId12"/>
    <p:sldId id="286" r:id="rId13"/>
    <p:sldId id="287" r:id="rId14"/>
    <p:sldId id="284" r:id="rId15"/>
    <p:sldId id="289" r:id="rId16"/>
    <p:sldId id="288" r:id="rId17"/>
    <p:sldId id="290" r:id="rId18"/>
    <p:sldId id="291" r:id="rId19"/>
    <p:sldId id="292" r:id="rId20"/>
    <p:sldId id="293" r:id="rId21"/>
    <p:sldId id="294" r:id="rId22"/>
    <p:sldId id="295" r:id="rId23"/>
    <p:sldId id="298" r:id="rId24"/>
    <p:sldId id="299" r:id="rId25"/>
    <p:sldId id="302" r:id="rId26"/>
    <p:sldId id="300" r:id="rId27"/>
    <p:sldId id="301" r:id="rId28"/>
    <p:sldId id="306" r:id="rId29"/>
    <p:sldId id="307" r:id="rId30"/>
    <p:sldId id="308" r:id="rId31"/>
    <p:sldId id="305"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594"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84"/>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2007_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2007_Workbook2.xlsx"/></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layout>
        <c:manualLayout>
          <c:xMode val="edge"/>
          <c:yMode val="edge"/>
          <c:x val="0.2598502591022277"/>
          <c:y val="0"/>
        </c:manualLayout>
      </c:layout>
    </c:title>
    <c:view3D>
      <c:rotX val="30"/>
      <c:perspective val="30"/>
    </c:view3D>
    <c:plotArea>
      <c:layout/>
      <c:pie3DChart>
        <c:varyColors val="1"/>
        <c:ser>
          <c:idx val="0"/>
          <c:order val="0"/>
          <c:tx>
            <c:strRef>
              <c:f>Sheet1!$B$1</c:f>
              <c:strCache>
                <c:ptCount val="1"/>
                <c:pt idx="0">
                  <c:v>giv3,WBC</c:v>
                </c:pt>
              </c:strCache>
            </c:strRef>
          </c:tx>
          <c:cat>
            <c:strRef>
              <c:f>Sheet1!$A$2:$A$5</c:f>
              <c:strCache>
                <c:ptCount val="4"/>
                <c:pt idx="0">
                  <c:v>complete</c:v>
                </c:pt>
                <c:pt idx="1">
                  <c:v>needs edits</c:v>
                </c:pt>
                <c:pt idx="2">
                  <c:v>few regions</c:v>
                </c:pt>
                <c:pt idx="3">
                  <c:v>too many regions</c:v>
                </c:pt>
              </c:strCache>
            </c:strRef>
          </c:cat>
          <c:val>
            <c:numRef>
              <c:f>Sheet1!$B$2:$B$5</c:f>
              <c:numCache>
                <c:formatCode>General</c:formatCode>
                <c:ptCount val="4"/>
                <c:pt idx="0">
                  <c:v>7</c:v>
                </c:pt>
                <c:pt idx="1">
                  <c:v>22</c:v>
                </c:pt>
                <c:pt idx="2">
                  <c:v>60</c:v>
                </c:pt>
                <c:pt idx="3">
                  <c:v>30</c:v>
                </c:pt>
              </c:numCache>
            </c:numRef>
          </c:val>
        </c:ser>
      </c:pie3DChart>
    </c:plotArea>
    <c:legend>
      <c:legendPos val="r"/>
    </c:legend>
    <c:plotVisOnly val="1"/>
  </c:chart>
  <c:txPr>
    <a:bodyPr/>
    <a:lstStyle/>
    <a:p>
      <a:pPr>
        <a:defRPr sz="10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title/>
    <c:view3D>
      <c:rotX val="30"/>
      <c:perspective val="30"/>
    </c:view3D>
    <c:plotArea>
      <c:layout/>
      <c:pie3DChart>
        <c:varyColors val="1"/>
        <c:ser>
          <c:idx val="0"/>
          <c:order val="0"/>
          <c:tx>
            <c:strRef>
              <c:f>Sheet1!$B$1</c:f>
              <c:strCache>
                <c:ptCount val="1"/>
                <c:pt idx="0">
                  <c:v>swiv,FBS</c:v>
                </c:pt>
              </c:strCache>
            </c:strRef>
          </c:tx>
          <c:cat>
            <c:strRef>
              <c:f>Sheet1!$A$2:$A$5</c:f>
              <c:strCache>
                <c:ptCount val="4"/>
                <c:pt idx="0">
                  <c:v>complete</c:v>
                </c:pt>
                <c:pt idx="1">
                  <c:v>needs edits</c:v>
                </c:pt>
                <c:pt idx="2">
                  <c:v>few regions</c:v>
                </c:pt>
                <c:pt idx="3">
                  <c:v>too many regions</c:v>
                </c:pt>
              </c:strCache>
            </c:strRef>
          </c:cat>
          <c:val>
            <c:numRef>
              <c:f>Sheet1!$B$2:$B$5</c:f>
              <c:numCache>
                <c:formatCode>General</c:formatCode>
                <c:ptCount val="4"/>
                <c:pt idx="0">
                  <c:v>1</c:v>
                </c:pt>
                <c:pt idx="1">
                  <c:v>19</c:v>
                </c:pt>
                <c:pt idx="2">
                  <c:v>30</c:v>
                </c:pt>
                <c:pt idx="3">
                  <c:v>24</c:v>
                </c:pt>
              </c:numCache>
            </c:numRef>
          </c:val>
        </c:ser>
      </c:pie3DChart>
    </c:plotArea>
    <c:legend>
      <c:legendPos val="r"/>
    </c:legend>
    <c:plotVisOnly val="1"/>
  </c:chart>
  <c:txPr>
    <a:bodyPr/>
    <a:lstStyle/>
    <a:p>
      <a:pPr>
        <a:defRPr sz="10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916728-5DE3-4A53-9D6A-2C5A884502CE}"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DA8C7CC1-FA35-420A-B170-C32C16BEEDA9}">
      <dgm:prSet custT="1"/>
      <dgm:spPr/>
      <dgm:t>
        <a:bodyPr/>
        <a:lstStyle/>
        <a:p>
          <a:pPr rtl="0"/>
          <a:r>
            <a:rPr lang="en-US" sz="1600" dirty="0" smtClean="0">
              <a:solidFill>
                <a:schemeClr val="tx1"/>
              </a:solidFill>
            </a:rPr>
            <a:t>ASSEMBLY</a:t>
          </a:r>
          <a:r>
            <a:rPr lang="en-US" sz="1400" dirty="0" smtClean="0"/>
            <a:t> </a:t>
          </a:r>
          <a:r>
            <a:rPr lang="en-US" sz="1300" dirty="0" smtClean="0">
              <a:solidFill>
                <a:schemeClr val="tx1"/>
              </a:solidFill>
            </a:rPr>
            <a:t>(</a:t>
          </a:r>
          <a:r>
            <a:rPr lang="en-US" sz="1400" dirty="0" smtClean="0">
              <a:solidFill>
                <a:schemeClr val="tx1"/>
              </a:solidFill>
            </a:rPr>
            <a:t>currently for Sanger-only samples</a:t>
          </a:r>
          <a:r>
            <a:rPr lang="en-US" sz="1300" dirty="0" smtClean="0">
              <a:solidFill>
                <a:schemeClr val="tx1"/>
              </a:solidFill>
            </a:rPr>
            <a:t>)</a:t>
          </a:r>
          <a:endParaRPr lang="en-US" sz="1300" dirty="0">
            <a:solidFill>
              <a:schemeClr val="tx1"/>
            </a:solidFill>
          </a:endParaRPr>
        </a:p>
      </dgm:t>
    </dgm:pt>
    <dgm:pt modelId="{00584EB8-72CC-4724-858E-F626A3C6337B}" type="parTrans" cxnId="{C7C0DCB1-87EC-405C-8AF7-49E7594CB84F}">
      <dgm:prSet/>
      <dgm:spPr/>
      <dgm:t>
        <a:bodyPr/>
        <a:lstStyle/>
        <a:p>
          <a:endParaRPr lang="en-US"/>
        </a:p>
      </dgm:t>
    </dgm:pt>
    <dgm:pt modelId="{D8B470FD-DF0E-4BDB-82CC-343CD16EA490}" type="sibTrans" cxnId="{C7C0DCB1-87EC-405C-8AF7-49E7594CB84F}">
      <dgm:prSet/>
      <dgm:spPr/>
      <dgm:t>
        <a:bodyPr/>
        <a:lstStyle/>
        <a:p>
          <a:endParaRPr lang="en-US"/>
        </a:p>
      </dgm:t>
    </dgm:pt>
    <dgm:pt modelId="{31A00008-0680-4FB1-BFAA-AC33864626E5}">
      <dgm:prSet/>
      <dgm:spPr/>
      <dgm:t>
        <a:bodyPr/>
        <a:lstStyle/>
        <a:p>
          <a:pPr rtl="0"/>
          <a:r>
            <a:rPr lang="en-US" dirty="0" smtClean="0">
              <a:solidFill>
                <a:schemeClr val="tx1"/>
              </a:solidFill>
            </a:rPr>
            <a:t>ANALYSIS AND EDITING</a:t>
          </a:r>
          <a:endParaRPr lang="en-US" dirty="0">
            <a:solidFill>
              <a:schemeClr val="tx1"/>
            </a:solidFill>
          </a:endParaRPr>
        </a:p>
      </dgm:t>
    </dgm:pt>
    <dgm:pt modelId="{F16916C5-67BB-496C-B9F2-A0ABFF49EF47}" type="parTrans" cxnId="{CE1B109D-6DFC-4244-AC54-65DFE20D413E}">
      <dgm:prSet/>
      <dgm:spPr/>
      <dgm:t>
        <a:bodyPr/>
        <a:lstStyle/>
        <a:p>
          <a:endParaRPr lang="en-US"/>
        </a:p>
      </dgm:t>
    </dgm:pt>
    <dgm:pt modelId="{7504E64B-41C4-4392-AE1D-749C53C71806}" type="sibTrans" cxnId="{CE1B109D-6DFC-4244-AC54-65DFE20D413E}">
      <dgm:prSet/>
      <dgm:spPr/>
      <dgm:t>
        <a:bodyPr/>
        <a:lstStyle/>
        <a:p>
          <a:endParaRPr lang="en-US"/>
        </a:p>
      </dgm:t>
    </dgm:pt>
    <dgm:pt modelId="{F7802D80-4FAF-4BEF-B4CD-35411AE3BB2E}">
      <dgm:prSet/>
      <dgm:spPr/>
      <dgm:t>
        <a:bodyPr/>
        <a:lstStyle/>
        <a:p>
          <a:pPr rtl="0"/>
          <a:r>
            <a:rPr lang="en-US" dirty="0" smtClean="0">
              <a:solidFill>
                <a:schemeClr val="tx1"/>
              </a:solidFill>
            </a:rPr>
            <a:t>CLOSURE REACTIONS GENERATION</a:t>
          </a:r>
          <a:endParaRPr lang="en-US" dirty="0">
            <a:solidFill>
              <a:schemeClr val="tx1"/>
            </a:solidFill>
          </a:endParaRPr>
        </a:p>
      </dgm:t>
    </dgm:pt>
    <dgm:pt modelId="{0D746783-24EB-48FA-9FC6-D2ADCE264BA9}" type="parTrans" cxnId="{7E716B5B-8FC1-4364-B972-EB4FF0504AFA}">
      <dgm:prSet/>
      <dgm:spPr/>
      <dgm:t>
        <a:bodyPr/>
        <a:lstStyle/>
        <a:p>
          <a:endParaRPr lang="en-US"/>
        </a:p>
      </dgm:t>
    </dgm:pt>
    <dgm:pt modelId="{5A7DF72D-9478-4091-82EB-5B5524BA92E9}" type="sibTrans" cxnId="{7E716B5B-8FC1-4364-B972-EB4FF0504AFA}">
      <dgm:prSet/>
      <dgm:spPr/>
      <dgm:t>
        <a:bodyPr/>
        <a:lstStyle/>
        <a:p>
          <a:endParaRPr lang="en-US"/>
        </a:p>
      </dgm:t>
    </dgm:pt>
    <dgm:pt modelId="{1C304226-5CCD-4D21-AC4B-736B52B83F57}">
      <dgm:prSet/>
      <dgm:spPr/>
      <dgm:t>
        <a:bodyPr/>
        <a:lstStyle/>
        <a:p>
          <a:pPr rtl="0"/>
          <a:r>
            <a:rPr lang="en-US" dirty="0" smtClean="0">
              <a:solidFill>
                <a:schemeClr val="tx1"/>
              </a:solidFill>
            </a:rPr>
            <a:t>REASSEMBLY (currently for Sanger-only samples)</a:t>
          </a:r>
          <a:endParaRPr lang="en-US" dirty="0">
            <a:solidFill>
              <a:schemeClr val="tx1"/>
            </a:solidFill>
          </a:endParaRPr>
        </a:p>
      </dgm:t>
    </dgm:pt>
    <dgm:pt modelId="{8B7D7B6A-9F4E-4D3C-B22A-2570F9AAECB8}" type="parTrans" cxnId="{A87633BE-2453-4748-B8C6-FD31DB9987D8}">
      <dgm:prSet/>
      <dgm:spPr/>
      <dgm:t>
        <a:bodyPr/>
        <a:lstStyle/>
        <a:p>
          <a:endParaRPr lang="en-US"/>
        </a:p>
      </dgm:t>
    </dgm:pt>
    <dgm:pt modelId="{64EFCA28-1725-47AC-99DB-421EC180ABE0}" type="sibTrans" cxnId="{A87633BE-2453-4748-B8C6-FD31DB9987D8}">
      <dgm:prSet/>
      <dgm:spPr/>
      <dgm:t>
        <a:bodyPr/>
        <a:lstStyle/>
        <a:p>
          <a:endParaRPr lang="en-US"/>
        </a:p>
      </dgm:t>
    </dgm:pt>
    <dgm:pt modelId="{4AB0CA2B-4C1F-40E4-95BF-75CD72CDB904}">
      <dgm:prSet/>
      <dgm:spPr/>
      <dgm:t>
        <a:bodyPr/>
        <a:lstStyle/>
        <a:p>
          <a:pPr rtl="0"/>
          <a:r>
            <a:rPr lang="en-US" dirty="0" smtClean="0">
              <a:solidFill>
                <a:schemeClr val="tx1"/>
              </a:solidFill>
            </a:rPr>
            <a:t>VALIDATION</a:t>
          </a:r>
          <a:endParaRPr lang="en-US" dirty="0">
            <a:solidFill>
              <a:schemeClr val="tx1"/>
            </a:solidFill>
          </a:endParaRPr>
        </a:p>
      </dgm:t>
    </dgm:pt>
    <dgm:pt modelId="{44182C73-1E27-41CA-8621-AE8EAAA249FD}" type="parTrans" cxnId="{8FC5661D-99BD-4BCA-B322-B51911E8F3C7}">
      <dgm:prSet/>
      <dgm:spPr/>
      <dgm:t>
        <a:bodyPr/>
        <a:lstStyle/>
        <a:p>
          <a:endParaRPr lang="en-US"/>
        </a:p>
      </dgm:t>
    </dgm:pt>
    <dgm:pt modelId="{CE708FB8-056D-4305-AB29-C92B7544BF70}" type="sibTrans" cxnId="{8FC5661D-99BD-4BCA-B322-B51911E8F3C7}">
      <dgm:prSet/>
      <dgm:spPr/>
      <dgm:t>
        <a:bodyPr/>
        <a:lstStyle/>
        <a:p>
          <a:endParaRPr lang="en-US"/>
        </a:p>
      </dgm:t>
    </dgm:pt>
    <dgm:pt modelId="{5C7DE7D8-30E0-4573-B520-89E6A454E440}">
      <dgm:prSet/>
      <dgm:spPr/>
      <dgm:t>
        <a:bodyPr/>
        <a:lstStyle/>
        <a:p>
          <a:pPr rtl="0"/>
          <a:r>
            <a:rPr lang="en-US" dirty="0" smtClean="0">
              <a:solidFill>
                <a:schemeClr val="tx1"/>
              </a:solidFill>
            </a:rPr>
            <a:t>SUBMISSION (Influenza only)</a:t>
          </a:r>
          <a:endParaRPr lang="en-US" dirty="0">
            <a:solidFill>
              <a:schemeClr val="tx1"/>
            </a:solidFill>
          </a:endParaRPr>
        </a:p>
      </dgm:t>
    </dgm:pt>
    <dgm:pt modelId="{9F656F54-B659-44AD-A9D5-1D74580ED748}" type="parTrans" cxnId="{AE5D9DDA-C01D-46B7-BB7A-866C83811C5E}">
      <dgm:prSet/>
      <dgm:spPr/>
      <dgm:t>
        <a:bodyPr/>
        <a:lstStyle/>
        <a:p>
          <a:endParaRPr lang="en-US"/>
        </a:p>
      </dgm:t>
    </dgm:pt>
    <dgm:pt modelId="{19D76D78-BCEB-48BF-8031-D46D014DFD91}" type="sibTrans" cxnId="{AE5D9DDA-C01D-46B7-BB7A-866C83811C5E}">
      <dgm:prSet/>
      <dgm:spPr/>
      <dgm:t>
        <a:bodyPr/>
        <a:lstStyle/>
        <a:p>
          <a:endParaRPr lang="en-US"/>
        </a:p>
      </dgm:t>
    </dgm:pt>
    <dgm:pt modelId="{ECD801D1-6880-4780-B4FA-D8FFFF149D28}" type="pres">
      <dgm:prSet presAssocID="{2C916728-5DE3-4A53-9D6A-2C5A884502CE}" presName="Name0" presStyleCnt="0">
        <dgm:presLayoutVars>
          <dgm:dir/>
          <dgm:animLvl val="lvl"/>
          <dgm:resizeHandles val="exact"/>
        </dgm:presLayoutVars>
      </dgm:prSet>
      <dgm:spPr/>
      <dgm:t>
        <a:bodyPr/>
        <a:lstStyle/>
        <a:p>
          <a:endParaRPr lang="en-US"/>
        </a:p>
      </dgm:t>
    </dgm:pt>
    <dgm:pt modelId="{42B722FF-F2B6-49D8-B294-DDE1FCF186E9}" type="pres">
      <dgm:prSet presAssocID="{5C7DE7D8-30E0-4573-B520-89E6A454E440}" presName="boxAndChildren" presStyleCnt="0"/>
      <dgm:spPr/>
    </dgm:pt>
    <dgm:pt modelId="{C4B913C8-AE09-4419-8533-3EEEB6D5A037}" type="pres">
      <dgm:prSet presAssocID="{5C7DE7D8-30E0-4573-B520-89E6A454E440}" presName="parentTextBox" presStyleLbl="node1" presStyleIdx="0" presStyleCnt="6"/>
      <dgm:spPr/>
      <dgm:t>
        <a:bodyPr/>
        <a:lstStyle/>
        <a:p>
          <a:endParaRPr lang="en-US"/>
        </a:p>
      </dgm:t>
    </dgm:pt>
    <dgm:pt modelId="{6932B000-4297-4816-BD52-7C2CDA6589A9}" type="pres">
      <dgm:prSet presAssocID="{CE708FB8-056D-4305-AB29-C92B7544BF70}" presName="sp" presStyleCnt="0"/>
      <dgm:spPr/>
    </dgm:pt>
    <dgm:pt modelId="{4B39C61E-A067-4C72-85BF-2A81ED98B7B3}" type="pres">
      <dgm:prSet presAssocID="{4AB0CA2B-4C1F-40E4-95BF-75CD72CDB904}" presName="arrowAndChildren" presStyleCnt="0"/>
      <dgm:spPr/>
    </dgm:pt>
    <dgm:pt modelId="{09169A5F-5C26-4D02-BFC7-458B65F81B73}" type="pres">
      <dgm:prSet presAssocID="{4AB0CA2B-4C1F-40E4-95BF-75CD72CDB904}" presName="parentTextArrow" presStyleLbl="node1" presStyleIdx="1" presStyleCnt="6"/>
      <dgm:spPr/>
      <dgm:t>
        <a:bodyPr/>
        <a:lstStyle/>
        <a:p>
          <a:endParaRPr lang="en-US"/>
        </a:p>
      </dgm:t>
    </dgm:pt>
    <dgm:pt modelId="{EF80C282-BC75-4FAF-8CA8-45D85EB0571A}" type="pres">
      <dgm:prSet presAssocID="{64EFCA28-1725-47AC-99DB-421EC180ABE0}" presName="sp" presStyleCnt="0"/>
      <dgm:spPr/>
    </dgm:pt>
    <dgm:pt modelId="{06FFEDD6-39AE-4C24-9B4A-E575A092C04F}" type="pres">
      <dgm:prSet presAssocID="{1C304226-5CCD-4D21-AC4B-736B52B83F57}" presName="arrowAndChildren" presStyleCnt="0"/>
      <dgm:spPr/>
    </dgm:pt>
    <dgm:pt modelId="{12FDAC88-6D3F-4B6A-9B09-8FFAF1D9785F}" type="pres">
      <dgm:prSet presAssocID="{1C304226-5CCD-4D21-AC4B-736B52B83F57}" presName="parentTextArrow" presStyleLbl="node1" presStyleIdx="2" presStyleCnt="6"/>
      <dgm:spPr/>
      <dgm:t>
        <a:bodyPr/>
        <a:lstStyle/>
        <a:p>
          <a:endParaRPr lang="en-US"/>
        </a:p>
      </dgm:t>
    </dgm:pt>
    <dgm:pt modelId="{E99230C6-D445-4FE1-BE85-612B1B26A6B0}" type="pres">
      <dgm:prSet presAssocID="{5A7DF72D-9478-4091-82EB-5B5524BA92E9}" presName="sp" presStyleCnt="0"/>
      <dgm:spPr/>
    </dgm:pt>
    <dgm:pt modelId="{551FE6ED-E38B-4C54-A28F-D7B567FFF511}" type="pres">
      <dgm:prSet presAssocID="{F7802D80-4FAF-4BEF-B4CD-35411AE3BB2E}" presName="arrowAndChildren" presStyleCnt="0"/>
      <dgm:spPr/>
    </dgm:pt>
    <dgm:pt modelId="{26203AEE-9C00-4926-B24C-D02552707177}" type="pres">
      <dgm:prSet presAssocID="{F7802D80-4FAF-4BEF-B4CD-35411AE3BB2E}" presName="parentTextArrow" presStyleLbl="node1" presStyleIdx="3" presStyleCnt="6" custLinFactNeighborY="-2731"/>
      <dgm:spPr/>
      <dgm:t>
        <a:bodyPr/>
        <a:lstStyle/>
        <a:p>
          <a:endParaRPr lang="en-US"/>
        </a:p>
      </dgm:t>
    </dgm:pt>
    <dgm:pt modelId="{ECB1E351-DE33-4C52-BB19-82F75C87D3AE}" type="pres">
      <dgm:prSet presAssocID="{7504E64B-41C4-4392-AE1D-749C53C71806}" presName="sp" presStyleCnt="0"/>
      <dgm:spPr/>
    </dgm:pt>
    <dgm:pt modelId="{6C7D9AB7-B66A-4235-9365-783E810A3618}" type="pres">
      <dgm:prSet presAssocID="{31A00008-0680-4FB1-BFAA-AC33864626E5}" presName="arrowAndChildren" presStyleCnt="0"/>
      <dgm:spPr/>
    </dgm:pt>
    <dgm:pt modelId="{BA868DF0-51FC-490A-9BBA-E45DCA9D53F6}" type="pres">
      <dgm:prSet presAssocID="{31A00008-0680-4FB1-BFAA-AC33864626E5}" presName="parentTextArrow" presStyleLbl="node1" presStyleIdx="4" presStyleCnt="6"/>
      <dgm:spPr/>
      <dgm:t>
        <a:bodyPr/>
        <a:lstStyle/>
        <a:p>
          <a:endParaRPr lang="en-US"/>
        </a:p>
      </dgm:t>
    </dgm:pt>
    <dgm:pt modelId="{2DDE087F-12DE-40A3-BF35-178F72D44A21}" type="pres">
      <dgm:prSet presAssocID="{D8B470FD-DF0E-4BDB-82CC-343CD16EA490}" presName="sp" presStyleCnt="0"/>
      <dgm:spPr/>
    </dgm:pt>
    <dgm:pt modelId="{97D7F4D1-3082-4459-89AE-95753B506067}" type="pres">
      <dgm:prSet presAssocID="{DA8C7CC1-FA35-420A-B170-C32C16BEEDA9}" presName="arrowAndChildren" presStyleCnt="0"/>
      <dgm:spPr/>
    </dgm:pt>
    <dgm:pt modelId="{4CA94B0A-631C-49AE-BCEB-86B842AE44BE}" type="pres">
      <dgm:prSet presAssocID="{DA8C7CC1-FA35-420A-B170-C32C16BEEDA9}" presName="parentTextArrow" presStyleLbl="node1" presStyleIdx="5" presStyleCnt="6"/>
      <dgm:spPr/>
      <dgm:t>
        <a:bodyPr/>
        <a:lstStyle/>
        <a:p>
          <a:endParaRPr lang="en-US"/>
        </a:p>
      </dgm:t>
    </dgm:pt>
  </dgm:ptLst>
  <dgm:cxnLst>
    <dgm:cxn modelId="{83AD32EB-94C4-45A5-B5E1-ED02C29EA4B7}" type="presOf" srcId="{5C7DE7D8-30E0-4573-B520-89E6A454E440}" destId="{C4B913C8-AE09-4419-8533-3EEEB6D5A037}" srcOrd="0" destOrd="0" presId="urn:microsoft.com/office/officeart/2005/8/layout/process4"/>
    <dgm:cxn modelId="{EEA24812-894D-4ED2-A10E-64579369EEC7}" type="presOf" srcId="{4AB0CA2B-4C1F-40E4-95BF-75CD72CDB904}" destId="{09169A5F-5C26-4D02-BFC7-458B65F81B73}" srcOrd="0" destOrd="0" presId="urn:microsoft.com/office/officeart/2005/8/layout/process4"/>
    <dgm:cxn modelId="{7E716B5B-8FC1-4364-B972-EB4FF0504AFA}" srcId="{2C916728-5DE3-4A53-9D6A-2C5A884502CE}" destId="{F7802D80-4FAF-4BEF-B4CD-35411AE3BB2E}" srcOrd="2" destOrd="0" parTransId="{0D746783-24EB-48FA-9FC6-D2ADCE264BA9}" sibTransId="{5A7DF72D-9478-4091-82EB-5B5524BA92E9}"/>
    <dgm:cxn modelId="{AE5D9DDA-C01D-46B7-BB7A-866C83811C5E}" srcId="{2C916728-5DE3-4A53-9D6A-2C5A884502CE}" destId="{5C7DE7D8-30E0-4573-B520-89E6A454E440}" srcOrd="5" destOrd="0" parTransId="{9F656F54-B659-44AD-A9D5-1D74580ED748}" sibTransId="{19D76D78-BCEB-48BF-8031-D46D014DFD91}"/>
    <dgm:cxn modelId="{B02716AE-97FF-4E90-A896-BFC91D6436C1}" type="presOf" srcId="{1C304226-5CCD-4D21-AC4B-736B52B83F57}" destId="{12FDAC88-6D3F-4B6A-9B09-8FFAF1D9785F}" srcOrd="0" destOrd="0" presId="urn:microsoft.com/office/officeart/2005/8/layout/process4"/>
    <dgm:cxn modelId="{A87633BE-2453-4748-B8C6-FD31DB9987D8}" srcId="{2C916728-5DE3-4A53-9D6A-2C5A884502CE}" destId="{1C304226-5CCD-4D21-AC4B-736B52B83F57}" srcOrd="3" destOrd="0" parTransId="{8B7D7B6A-9F4E-4D3C-B22A-2570F9AAECB8}" sibTransId="{64EFCA28-1725-47AC-99DB-421EC180ABE0}"/>
    <dgm:cxn modelId="{AE1CA680-F8BA-46F4-BAA0-0A488326254E}" type="presOf" srcId="{31A00008-0680-4FB1-BFAA-AC33864626E5}" destId="{BA868DF0-51FC-490A-9BBA-E45DCA9D53F6}" srcOrd="0" destOrd="0" presId="urn:microsoft.com/office/officeart/2005/8/layout/process4"/>
    <dgm:cxn modelId="{AC6C2603-9BED-456F-9BA5-D910A7D69667}" type="presOf" srcId="{2C916728-5DE3-4A53-9D6A-2C5A884502CE}" destId="{ECD801D1-6880-4780-B4FA-D8FFFF149D28}" srcOrd="0" destOrd="0" presId="urn:microsoft.com/office/officeart/2005/8/layout/process4"/>
    <dgm:cxn modelId="{8FC5661D-99BD-4BCA-B322-B51911E8F3C7}" srcId="{2C916728-5DE3-4A53-9D6A-2C5A884502CE}" destId="{4AB0CA2B-4C1F-40E4-95BF-75CD72CDB904}" srcOrd="4" destOrd="0" parTransId="{44182C73-1E27-41CA-8621-AE8EAAA249FD}" sibTransId="{CE708FB8-056D-4305-AB29-C92B7544BF70}"/>
    <dgm:cxn modelId="{C7C0DCB1-87EC-405C-8AF7-49E7594CB84F}" srcId="{2C916728-5DE3-4A53-9D6A-2C5A884502CE}" destId="{DA8C7CC1-FA35-420A-B170-C32C16BEEDA9}" srcOrd="0" destOrd="0" parTransId="{00584EB8-72CC-4724-858E-F626A3C6337B}" sibTransId="{D8B470FD-DF0E-4BDB-82CC-343CD16EA490}"/>
    <dgm:cxn modelId="{3EDAFB73-B252-4544-A58D-20F27CE633EF}" type="presOf" srcId="{DA8C7CC1-FA35-420A-B170-C32C16BEEDA9}" destId="{4CA94B0A-631C-49AE-BCEB-86B842AE44BE}" srcOrd="0" destOrd="0" presId="urn:microsoft.com/office/officeart/2005/8/layout/process4"/>
    <dgm:cxn modelId="{F592255B-E578-49E8-A7CC-4E88D2B0BF16}" type="presOf" srcId="{F7802D80-4FAF-4BEF-B4CD-35411AE3BB2E}" destId="{26203AEE-9C00-4926-B24C-D02552707177}" srcOrd="0" destOrd="0" presId="urn:microsoft.com/office/officeart/2005/8/layout/process4"/>
    <dgm:cxn modelId="{CE1B109D-6DFC-4244-AC54-65DFE20D413E}" srcId="{2C916728-5DE3-4A53-9D6A-2C5A884502CE}" destId="{31A00008-0680-4FB1-BFAA-AC33864626E5}" srcOrd="1" destOrd="0" parTransId="{F16916C5-67BB-496C-B9F2-A0ABFF49EF47}" sibTransId="{7504E64B-41C4-4392-AE1D-749C53C71806}"/>
    <dgm:cxn modelId="{3B7C1026-ABB1-4FA7-AD31-C7BCDBAB65C9}" type="presParOf" srcId="{ECD801D1-6880-4780-B4FA-D8FFFF149D28}" destId="{42B722FF-F2B6-49D8-B294-DDE1FCF186E9}" srcOrd="0" destOrd="0" presId="urn:microsoft.com/office/officeart/2005/8/layout/process4"/>
    <dgm:cxn modelId="{0F3E8A04-330C-4D29-B6CB-EDF5F1E6C475}" type="presParOf" srcId="{42B722FF-F2B6-49D8-B294-DDE1FCF186E9}" destId="{C4B913C8-AE09-4419-8533-3EEEB6D5A037}" srcOrd="0" destOrd="0" presId="urn:microsoft.com/office/officeart/2005/8/layout/process4"/>
    <dgm:cxn modelId="{236477FE-F257-49FF-9EA8-C10E9142DEBD}" type="presParOf" srcId="{ECD801D1-6880-4780-B4FA-D8FFFF149D28}" destId="{6932B000-4297-4816-BD52-7C2CDA6589A9}" srcOrd="1" destOrd="0" presId="urn:microsoft.com/office/officeart/2005/8/layout/process4"/>
    <dgm:cxn modelId="{2A0BF8A6-EC6E-40AF-B6E6-555B35304F66}" type="presParOf" srcId="{ECD801D1-6880-4780-B4FA-D8FFFF149D28}" destId="{4B39C61E-A067-4C72-85BF-2A81ED98B7B3}" srcOrd="2" destOrd="0" presId="urn:microsoft.com/office/officeart/2005/8/layout/process4"/>
    <dgm:cxn modelId="{DB00AAB7-85B2-4048-8D5F-760EE63112FC}" type="presParOf" srcId="{4B39C61E-A067-4C72-85BF-2A81ED98B7B3}" destId="{09169A5F-5C26-4D02-BFC7-458B65F81B73}" srcOrd="0" destOrd="0" presId="urn:microsoft.com/office/officeart/2005/8/layout/process4"/>
    <dgm:cxn modelId="{351ED574-EC83-45A8-A13E-BBC97F7805A1}" type="presParOf" srcId="{ECD801D1-6880-4780-B4FA-D8FFFF149D28}" destId="{EF80C282-BC75-4FAF-8CA8-45D85EB0571A}" srcOrd="3" destOrd="0" presId="urn:microsoft.com/office/officeart/2005/8/layout/process4"/>
    <dgm:cxn modelId="{30F1E728-833A-46E6-9140-84356D4189E0}" type="presParOf" srcId="{ECD801D1-6880-4780-B4FA-D8FFFF149D28}" destId="{06FFEDD6-39AE-4C24-9B4A-E575A092C04F}" srcOrd="4" destOrd="0" presId="urn:microsoft.com/office/officeart/2005/8/layout/process4"/>
    <dgm:cxn modelId="{5B715955-2AC5-48BA-AF0E-EB88886DB7D8}" type="presParOf" srcId="{06FFEDD6-39AE-4C24-9B4A-E575A092C04F}" destId="{12FDAC88-6D3F-4B6A-9B09-8FFAF1D9785F}" srcOrd="0" destOrd="0" presId="urn:microsoft.com/office/officeart/2005/8/layout/process4"/>
    <dgm:cxn modelId="{78F9DD68-6EFD-4BCF-AB14-08FB0AD09324}" type="presParOf" srcId="{ECD801D1-6880-4780-B4FA-D8FFFF149D28}" destId="{E99230C6-D445-4FE1-BE85-612B1B26A6B0}" srcOrd="5" destOrd="0" presId="urn:microsoft.com/office/officeart/2005/8/layout/process4"/>
    <dgm:cxn modelId="{AFE112D4-0220-41A9-BC36-2587A45856E5}" type="presParOf" srcId="{ECD801D1-6880-4780-B4FA-D8FFFF149D28}" destId="{551FE6ED-E38B-4C54-A28F-D7B567FFF511}" srcOrd="6" destOrd="0" presId="urn:microsoft.com/office/officeart/2005/8/layout/process4"/>
    <dgm:cxn modelId="{8125F040-1070-4A04-8F05-A3BA54E35909}" type="presParOf" srcId="{551FE6ED-E38B-4C54-A28F-D7B567FFF511}" destId="{26203AEE-9C00-4926-B24C-D02552707177}" srcOrd="0" destOrd="0" presId="urn:microsoft.com/office/officeart/2005/8/layout/process4"/>
    <dgm:cxn modelId="{38269A4C-D478-4EFD-B82E-31013FD2AB7C}" type="presParOf" srcId="{ECD801D1-6880-4780-B4FA-D8FFFF149D28}" destId="{ECB1E351-DE33-4C52-BB19-82F75C87D3AE}" srcOrd="7" destOrd="0" presId="urn:microsoft.com/office/officeart/2005/8/layout/process4"/>
    <dgm:cxn modelId="{7225503C-18A9-46F7-87E1-F1D935FACC97}" type="presParOf" srcId="{ECD801D1-6880-4780-B4FA-D8FFFF149D28}" destId="{6C7D9AB7-B66A-4235-9365-783E810A3618}" srcOrd="8" destOrd="0" presId="urn:microsoft.com/office/officeart/2005/8/layout/process4"/>
    <dgm:cxn modelId="{F667C086-7D8C-4CEE-9D14-E358FC13282A}" type="presParOf" srcId="{6C7D9AB7-B66A-4235-9365-783E810A3618}" destId="{BA868DF0-51FC-490A-9BBA-E45DCA9D53F6}" srcOrd="0" destOrd="0" presId="urn:microsoft.com/office/officeart/2005/8/layout/process4"/>
    <dgm:cxn modelId="{DFB7C671-D77D-4DC0-BCFB-E2628A8354D9}" type="presParOf" srcId="{ECD801D1-6880-4780-B4FA-D8FFFF149D28}" destId="{2DDE087F-12DE-40A3-BF35-178F72D44A21}" srcOrd="9" destOrd="0" presId="urn:microsoft.com/office/officeart/2005/8/layout/process4"/>
    <dgm:cxn modelId="{03237CC7-53FD-44F6-A88C-C9D9CC871462}" type="presParOf" srcId="{ECD801D1-6880-4780-B4FA-D8FFFF149D28}" destId="{97D7F4D1-3082-4459-89AE-95753B506067}" srcOrd="10" destOrd="0" presId="urn:microsoft.com/office/officeart/2005/8/layout/process4"/>
    <dgm:cxn modelId="{5305803C-992B-43DE-B345-729DC5E3CCA0}" type="presParOf" srcId="{97D7F4D1-3082-4459-89AE-95753B506067}" destId="{4CA94B0A-631C-49AE-BCEB-86B842AE44BE}" srcOrd="0" destOrd="0" presId="urn:microsoft.com/office/officeart/2005/8/layout/process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4B913C8-AE09-4419-8533-3EEEB6D5A037}">
      <dsp:nvSpPr>
        <dsp:cNvPr id="0" name=""/>
        <dsp:cNvSpPr/>
      </dsp:nvSpPr>
      <dsp:spPr>
        <a:xfrm>
          <a:off x="0" y="3231709"/>
          <a:ext cx="7315200" cy="4241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tx1"/>
              </a:solidFill>
            </a:rPr>
            <a:t>SUBMISSION (Influenza only)</a:t>
          </a:r>
          <a:endParaRPr lang="en-US" sz="1500" kern="1200" dirty="0">
            <a:solidFill>
              <a:schemeClr val="tx1"/>
            </a:solidFill>
          </a:endParaRPr>
        </a:p>
      </dsp:txBody>
      <dsp:txXfrm>
        <a:off x="0" y="3231709"/>
        <a:ext cx="7315200" cy="424160"/>
      </dsp:txXfrm>
    </dsp:sp>
    <dsp:sp modelId="{09169A5F-5C26-4D02-BFC7-458B65F81B73}">
      <dsp:nvSpPr>
        <dsp:cNvPr id="0" name=""/>
        <dsp:cNvSpPr/>
      </dsp:nvSpPr>
      <dsp:spPr>
        <a:xfrm rot="10800000">
          <a:off x="0" y="2585713"/>
          <a:ext cx="7315200" cy="652358"/>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tx1"/>
              </a:solidFill>
            </a:rPr>
            <a:t>VALIDATION</a:t>
          </a:r>
          <a:endParaRPr lang="en-US" sz="1500" kern="1200" dirty="0">
            <a:solidFill>
              <a:schemeClr val="tx1"/>
            </a:solidFill>
          </a:endParaRPr>
        </a:p>
      </dsp:txBody>
      <dsp:txXfrm rot="10800000">
        <a:off x="0" y="2585713"/>
        <a:ext cx="7315200" cy="652358"/>
      </dsp:txXfrm>
    </dsp:sp>
    <dsp:sp modelId="{12FDAC88-6D3F-4B6A-9B09-8FFAF1D9785F}">
      <dsp:nvSpPr>
        <dsp:cNvPr id="0" name=""/>
        <dsp:cNvSpPr/>
      </dsp:nvSpPr>
      <dsp:spPr>
        <a:xfrm rot="10800000">
          <a:off x="0" y="1939717"/>
          <a:ext cx="7315200" cy="652358"/>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tx1"/>
              </a:solidFill>
            </a:rPr>
            <a:t>REASSEMBLY (currently for Sanger-only samples)</a:t>
          </a:r>
          <a:endParaRPr lang="en-US" sz="1500" kern="1200" dirty="0">
            <a:solidFill>
              <a:schemeClr val="tx1"/>
            </a:solidFill>
          </a:endParaRPr>
        </a:p>
      </dsp:txBody>
      <dsp:txXfrm rot="10800000">
        <a:off x="0" y="1939717"/>
        <a:ext cx="7315200" cy="652358"/>
      </dsp:txXfrm>
    </dsp:sp>
    <dsp:sp modelId="{26203AEE-9C00-4926-B24C-D02552707177}">
      <dsp:nvSpPr>
        <dsp:cNvPr id="0" name=""/>
        <dsp:cNvSpPr/>
      </dsp:nvSpPr>
      <dsp:spPr>
        <a:xfrm rot="10800000">
          <a:off x="0" y="1275906"/>
          <a:ext cx="7315200" cy="652358"/>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tx1"/>
              </a:solidFill>
            </a:rPr>
            <a:t>CLOSURE REACTIONS GENERATION</a:t>
          </a:r>
          <a:endParaRPr lang="en-US" sz="1500" kern="1200" dirty="0">
            <a:solidFill>
              <a:schemeClr val="tx1"/>
            </a:solidFill>
          </a:endParaRPr>
        </a:p>
      </dsp:txBody>
      <dsp:txXfrm rot="10800000">
        <a:off x="0" y="1275906"/>
        <a:ext cx="7315200" cy="652358"/>
      </dsp:txXfrm>
    </dsp:sp>
    <dsp:sp modelId="{BA868DF0-51FC-490A-9BBA-E45DCA9D53F6}">
      <dsp:nvSpPr>
        <dsp:cNvPr id="0" name=""/>
        <dsp:cNvSpPr/>
      </dsp:nvSpPr>
      <dsp:spPr>
        <a:xfrm rot="10800000">
          <a:off x="0" y="647726"/>
          <a:ext cx="7315200" cy="652358"/>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tx1"/>
              </a:solidFill>
            </a:rPr>
            <a:t>ANALYSIS AND EDITING</a:t>
          </a:r>
          <a:endParaRPr lang="en-US" sz="1500" kern="1200" dirty="0">
            <a:solidFill>
              <a:schemeClr val="tx1"/>
            </a:solidFill>
          </a:endParaRPr>
        </a:p>
      </dsp:txBody>
      <dsp:txXfrm rot="10800000">
        <a:off x="0" y="647726"/>
        <a:ext cx="7315200" cy="652358"/>
      </dsp:txXfrm>
    </dsp:sp>
    <dsp:sp modelId="{4CA94B0A-631C-49AE-BCEB-86B842AE44BE}">
      <dsp:nvSpPr>
        <dsp:cNvPr id="0" name=""/>
        <dsp:cNvSpPr/>
      </dsp:nvSpPr>
      <dsp:spPr>
        <a:xfrm rot="10800000">
          <a:off x="0" y="1730"/>
          <a:ext cx="7315200" cy="652358"/>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kern="1200" dirty="0" smtClean="0">
              <a:solidFill>
                <a:schemeClr val="tx1"/>
              </a:solidFill>
            </a:rPr>
            <a:t>ASSEMBLY</a:t>
          </a:r>
          <a:r>
            <a:rPr lang="en-US" sz="1400" kern="1200" dirty="0" smtClean="0"/>
            <a:t> </a:t>
          </a:r>
          <a:r>
            <a:rPr lang="en-US" sz="1300" kern="1200" dirty="0" smtClean="0">
              <a:solidFill>
                <a:schemeClr val="tx1"/>
              </a:solidFill>
            </a:rPr>
            <a:t>(</a:t>
          </a:r>
          <a:r>
            <a:rPr lang="en-US" sz="1400" kern="1200" dirty="0" smtClean="0">
              <a:solidFill>
                <a:schemeClr val="tx1"/>
              </a:solidFill>
            </a:rPr>
            <a:t>currently for Sanger-only samples</a:t>
          </a:r>
          <a:r>
            <a:rPr lang="en-US" sz="1300" kern="1200" dirty="0" smtClean="0">
              <a:solidFill>
                <a:schemeClr val="tx1"/>
              </a:solidFill>
            </a:rPr>
            <a:t>)</a:t>
          </a:r>
          <a:endParaRPr lang="en-US" sz="1300" kern="1200" dirty="0">
            <a:solidFill>
              <a:schemeClr val="tx1"/>
            </a:solidFill>
          </a:endParaRPr>
        </a:p>
      </dsp:txBody>
      <dsp:txXfrm rot="10800000">
        <a:off x="0" y="1730"/>
        <a:ext cx="7315200" cy="6523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1C63F9-B36D-49C3-9FFA-3B43F5198430}" type="datetimeFigureOut">
              <a:rPr lang="en-US" smtClean="0"/>
              <a:pPr/>
              <a:t>2/10/2011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B9BFA7-0162-4468-BA81-3387B388299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869AB7A3-D466-49F8-826A-5FC5BD2E5A86}" type="slidenum">
              <a:rPr lang="en-US"/>
              <a:pPr/>
              <a:t>11</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smtClean="0"/>
              <a:t>-All samples are tracked as bacs in track, with a specific lib_id</a:t>
            </a:r>
          </a:p>
          <a:p>
            <a:pPr eaLnBrk="1" hangingPunct="1"/>
            <a:r>
              <a:rPr lang="en-US" smtClean="0"/>
              <a:t>-All are tracked in the GLK as samples</a:t>
            </a:r>
          </a:p>
          <a:p>
            <a:pPr eaLnBrk="1" hangingPunct="1"/>
            <a:r>
              <a:rPr lang="en-US" smtClean="0"/>
              <a:t>-segments are giving a number- easy to query</a:t>
            </a:r>
          </a:p>
          <a:p>
            <a:pPr eaLnBrk="1" hangingPunct="1"/>
            <a:r>
              <a:rPr lang="en-US" smtClean="0"/>
              <a:t>-primer version used, loading read and tasks</a:t>
            </a:r>
          </a:p>
          <a:p>
            <a:pPr eaLnBrk="1" hangingPunct="1"/>
            <a:r>
              <a:rPr lang="en-US" smtClean="0"/>
              <a:t>-well of primers on this plate</a:t>
            </a:r>
          </a:p>
          <a:p>
            <a:pPr eaLnBrk="1" hangingPunct="1"/>
            <a:r>
              <a:rPr lang="en-US" smtClean="0"/>
              <a:t>-segment and coordinates for which primers are designed</a:t>
            </a:r>
          </a:p>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FB50D34E-865F-4F58-B796-783E25D78B14}" type="slidenum">
              <a:rPr lang="en-US">
                <a:latin typeface="Arial" pitchFamily="34" charset="0"/>
              </a:rPr>
              <a:pPr/>
              <a:t>14</a:t>
            </a:fld>
            <a:endParaRPr lang="en-US">
              <a:latin typeface="Arial"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r>
              <a:rPr lang="en-US" smtClean="0">
                <a:latin typeface="Arial" pitchFamily="34" charset="0"/>
              </a:rPr>
              <a:t>-Every sample has it’s own homepage in the closure task manager (pic)</a:t>
            </a:r>
          </a:p>
          <a:p>
            <a:pPr eaLnBrk="1" hangingPunct="1"/>
            <a:r>
              <a:rPr lang="en-US" smtClean="0">
                <a:latin typeface="Arial" pitchFamily="34" charset="0"/>
              </a:rPr>
              <a:t>-displays info such as sample info, subtype, lib_id, asmbl_ids and lengths, tasks, etc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B9BFA7-0162-4468-BA81-3387B3882998}" type="slidenum">
              <a:rPr lang="en-US" smtClean="0"/>
              <a:pPr/>
              <a:t>16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B6C92584-EB74-485E-BC31-E6D82676AAD2}" type="slidenum">
              <a:rPr lang="en-US">
                <a:latin typeface="Arial" pitchFamily="34" charset="0"/>
              </a:rPr>
              <a:pPr/>
              <a:t>18</a:t>
            </a:fld>
            <a:endParaRPr lang="en-US">
              <a:latin typeface="Arial" pitchFamily="3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AEF2EFAA-1857-4DE6-B77C-4F7D755E1EF2}" type="slidenum">
              <a:rPr lang="en-US">
                <a:latin typeface="Arial" pitchFamily="34" charset="0"/>
              </a:rPr>
              <a:pPr/>
              <a:t>19</a:t>
            </a:fld>
            <a:endParaRPr lang="en-US">
              <a:latin typeface="Arial" pitchFamily="3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9F199B1D-A62D-4483-AB88-8AC62D3E8FCC}" type="slidenum">
              <a:rPr lang="en-US"/>
              <a:pPr/>
              <a:t>34</a:t>
            </a:fld>
            <a:endParaRPr lang="en-US"/>
          </a:p>
        </p:txBody>
      </p:sp>
      <p:sp>
        <p:nvSpPr>
          <p:cNvPr id="10035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23265EEC-3A39-4545-87C1-DC4CD2A3E6A0}" type="slidenum">
              <a:rPr lang="en-US" sz="1200">
                <a:latin typeface="Arial" charset="0"/>
                <a:cs typeface="Arial" charset="0"/>
              </a:rPr>
              <a:pPr algn="r" eaLnBrk="1" hangingPunct="1"/>
              <a:t>34</a:t>
            </a:fld>
            <a:endParaRPr lang="en-US" sz="1200">
              <a:latin typeface="Arial" charset="0"/>
              <a:cs typeface="Arial" charset="0"/>
            </a:endParaRPr>
          </a:p>
        </p:txBody>
      </p:sp>
      <p:sp>
        <p:nvSpPr>
          <p:cNvPr id="100356" name="Rectangle 2"/>
          <p:cNvSpPr>
            <a:spLocks noGrp="1" noRot="1" noChangeAspect="1" noChangeArrowheads="1" noTextEdit="1"/>
          </p:cNvSpPr>
          <p:nvPr>
            <p:ph type="sldImg"/>
          </p:nvPr>
        </p:nvSpPr>
        <p:spPr>
          <a:ln/>
        </p:spPr>
      </p:sp>
      <p:sp>
        <p:nvSpPr>
          <p:cNvPr id="10035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96C4CD1B-9C11-4F2D-BE11-40B865410214}" type="slidenum">
              <a:rPr lang="en-US"/>
              <a:pPr/>
              <a:t>35</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782BB96-B158-4A0F-B24B-621C0352430F}" type="slidenum">
              <a:rPr lang="en-US">
                <a:latin typeface="Arial" pitchFamily="34" charset="0"/>
              </a:rPr>
              <a:pPr/>
              <a:t>43</a:t>
            </a:fld>
            <a:endParaRPr lang="en-US">
              <a:latin typeface="Arial"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349CF8-461D-4F01-8BEA-0128803E4D32}" type="datetimeFigureOut">
              <a:rPr lang="en-US" smtClean="0"/>
              <a:pPr/>
              <a:t>2/10/2011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AB958-C537-4312-A96A-21327328400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349CF8-461D-4F01-8BEA-0128803E4D32}" type="datetimeFigureOut">
              <a:rPr lang="en-US" smtClean="0"/>
              <a:pPr/>
              <a:t>2/10/2011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AB958-C537-4312-A96A-21327328400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349CF8-461D-4F01-8BEA-0128803E4D32}" type="datetimeFigureOut">
              <a:rPr lang="en-US" smtClean="0"/>
              <a:pPr/>
              <a:t>2/10/2011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AB958-C537-4312-A96A-21327328400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349CF8-461D-4F01-8BEA-0128803E4D32}" type="datetimeFigureOut">
              <a:rPr lang="en-US" smtClean="0"/>
              <a:pPr/>
              <a:t>2/10/2011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AB958-C537-4312-A96A-21327328400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349CF8-461D-4F01-8BEA-0128803E4D32}" type="datetimeFigureOut">
              <a:rPr lang="en-US" smtClean="0"/>
              <a:pPr/>
              <a:t>2/10/2011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AB958-C537-4312-A96A-21327328400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349CF8-461D-4F01-8BEA-0128803E4D32}" type="datetimeFigureOut">
              <a:rPr lang="en-US" smtClean="0"/>
              <a:pPr/>
              <a:t>2/10/2011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3AB958-C537-4312-A96A-21327328400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349CF8-461D-4F01-8BEA-0128803E4D32}" type="datetimeFigureOut">
              <a:rPr lang="en-US" smtClean="0"/>
              <a:pPr/>
              <a:t>2/10/2011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3AB958-C537-4312-A96A-21327328400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349CF8-461D-4F01-8BEA-0128803E4D32}" type="datetimeFigureOut">
              <a:rPr lang="en-US" smtClean="0"/>
              <a:pPr/>
              <a:t>2/10/2011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3AB958-C537-4312-A96A-21327328400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49CF8-461D-4F01-8BEA-0128803E4D32}" type="datetimeFigureOut">
              <a:rPr lang="en-US" smtClean="0"/>
              <a:pPr/>
              <a:t>2/10/2011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3AB958-C537-4312-A96A-21327328400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349CF8-461D-4F01-8BEA-0128803E4D32}" type="datetimeFigureOut">
              <a:rPr lang="en-US" smtClean="0"/>
              <a:pPr/>
              <a:t>2/10/2011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3AB958-C537-4312-A96A-21327328400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349CF8-461D-4F01-8BEA-0128803E4D32}" type="datetimeFigureOut">
              <a:rPr lang="en-US" smtClean="0"/>
              <a:pPr/>
              <a:t>2/10/2011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3AB958-C537-4312-A96A-21327328400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349CF8-461D-4F01-8BEA-0128803E4D32}" type="datetimeFigureOut">
              <a:rPr lang="en-US" smtClean="0"/>
              <a:pPr/>
              <a:t>2/10/2011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3AB958-C537-4312-A96A-21327328400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intranet.jcvi.org/cms/closure"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intranet.jcvi.org/cms/files/u43/Genome_standards_summary_JH.docx" TargetMode="External"/><Relationship Id="rId2" Type="http://schemas.openxmlformats.org/officeDocument/2006/relationships/hyperlink" Target="http://www.sciencemag.org/cgi/content/full/326/5950/236"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genomes.d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524000"/>
            <a:ext cx="2895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171" name="Content Placeholder 2"/>
          <p:cNvSpPr>
            <a:spLocks noGrp="1"/>
          </p:cNvSpPr>
          <p:nvPr>
            <p:ph idx="1"/>
          </p:nvPr>
        </p:nvSpPr>
        <p:spPr>
          <a:xfrm>
            <a:off x="457200" y="304800"/>
            <a:ext cx="8229600" cy="5715000"/>
          </a:xfrm>
        </p:spPr>
        <p:txBody>
          <a:bodyPr/>
          <a:lstStyle/>
          <a:p>
            <a:pPr algn="ctr"/>
            <a:r>
              <a:rPr lang="en-US" sz="2400" dirty="0" smtClean="0"/>
              <a:t>Intranet site: </a:t>
            </a:r>
            <a:r>
              <a:rPr lang="en-US" sz="2400" dirty="0" smtClean="0">
                <a:hlinkClick r:id="rId2"/>
              </a:rPr>
              <a:t>http://intranet.jcvi.org/cms/closure</a:t>
            </a:r>
            <a:endParaRPr lang="en-US" sz="2400" dirty="0" smtClean="0"/>
          </a:p>
          <a:p>
            <a:endParaRPr lang="en-US" sz="2000" dirty="0" smtClean="0"/>
          </a:p>
          <a:p>
            <a:endParaRPr lang="en-US" dirty="0" smtClean="0"/>
          </a:p>
          <a:p>
            <a:endParaRPr lang="en-US" dirty="0" smtClean="0"/>
          </a:p>
        </p:txBody>
      </p:sp>
      <p:pic>
        <p:nvPicPr>
          <p:cNvPr id="7172" name="Picture 3" descr="web.png"/>
          <p:cNvPicPr>
            <a:picLocks noChangeAspect="1"/>
          </p:cNvPicPr>
          <p:nvPr/>
        </p:nvPicPr>
        <p:blipFill>
          <a:blip r:embed="rId3" cstate="print"/>
          <a:srcRect l="62500" t="16000" r="6667" b="26971"/>
          <a:stretch>
            <a:fillRect/>
          </a:stretch>
        </p:blipFill>
        <p:spPr bwMode="auto">
          <a:xfrm>
            <a:off x="152400" y="838200"/>
            <a:ext cx="8839200" cy="5108575"/>
          </a:xfrm>
          <a:prstGeom prst="rect">
            <a:avLst/>
          </a:prstGeom>
          <a:noFill/>
          <a:ln w="9525">
            <a:solidFill>
              <a:srgbClr val="FF0000"/>
            </a:solidFill>
            <a:miter lim="800000"/>
            <a:headEnd/>
            <a:tailEnd/>
          </a:ln>
        </p:spPr>
      </p:pic>
      <p:sp>
        <p:nvSpPr>
          <p:cNvPr id="6" name="Rectangle 5"/>
          <p:cNvSpPr/>
          <p:nvPr/>
        </p:nvSpPr>
        <p:spPr>
          <a:xfrm>
            <a:off x="228600" y="1524000"/>
            <a:ext cx="2895600" cy="30480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6"/>
          <p:cNvSpPr/>
          <p:nvPr/>
        </p:nvSpPr>
        <p:spPr>
          <a:xfrm>
            <a:off x="457200" y="2971800"/>
            <a:ext cx="1447800" cy="22860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p:cNvSpPr/>
          <p:nvPr/>
        </p:nvSpPr>
        <p:spPr>
          <a:xfrm>
            <a:off x="457200" y="5486400"/>
            <a:ext cx="1981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Rectangle 12"/>
          <p:cNvSpPr/>
          <p:nvPr/>
        </p:nvSpPr>
        <p:spPr>
          <a:xfrm>
            <a:off x="4953000" y="3200400"/>
            <a:ext cx="3048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Viral Sanger Assembly</a:t>
            </a:r>
            <a:endParaRPr lang="en-US" dirty="0"/>
          </a:p>
        </p:txBody>
      </p:sp>
      <p:sp>
        <p:nvSpPr>
          <p:cNvPr id="5" name="TextBox 4"/>
          <p:cNvSpPr txBox="1"/>
          <p:nvPr/>
        </p:nvSpPr>
        <p:spPr>
          <a:xfrm>
            <a:off x="457200" y="1295400"/>
            <a:ext cx="8229600" cy="5632311"/>
          </a:xfrm>
          <a:prstGeom prst="rect">
            <a:avLst/>
          </a:prstGeom>
          <a:noFill/>
        </p:spPr>
        <p:txBody>
          <a:bodyPr wrap="square" rtlCol="0">
            <a:spAutoFit/>
          </a:bodyPr>
          <a:lstStyle/>
          <a:p>
            <a:pPr>
              <a:buFont typeface="Arial" pitchFamily="34" charset="0"/>
              <a:buChar char="•"/>
            </a:pPr>
            <a:r>
              <a:rPr lang="en-US" dirty="0" smtClean="0"/>
              <a:t> </a:t>
            </a:r>
            <a:r>
              <a:rPr lang="en-US" b="1" dirty="0" smtClean="0"/>
              <a:t>Elvira</a:t>
            </a:r>
            <a:r>
              <a:rPr lang="en-US" dirty="0" smtClean="0"/>
              <a:t> is an umbrella suite of software that includes the following described tools</a:t>
            </a:r>
          </a:p>
          <a:p>
            <a:pPr lvl="1">
              <a:buFont typeface="Arial" pitchFamily="34" charset="0"/>
              <a:buChar char="•"/>
            </a:pPr>
            <a:r>
              <a:rPr lang="en-US" dirty="0" smtClean="0"/>
              <a:t> Flap is an actual viral assembler (originally designed for flu, hence the name)</a:t>
            </a:r>
          </a:p>
          <a:p>
            <a:pPr lvl="2">
              <a:buFont typeface="Arial" pitchFamily="34" charset="0"/>
              <a:buChar char="•"/>
            </a:pPr>
            <a:r>
              <a:rPr lang="en-US" dirty="0" smtClean="0"/>
              <a:t> /</a:t>
            </a:r>
            <a:r>
              <a:rPr lang="en-US" dirty="0" err="1" smtClean="0"/>
              <a:t>usr</a:t>
            </a:r>
            <a:r>
              <a:rPr lang="en-US" dirty="0" smtClean="0"/>
              <a:t>/local/</a:t>
            </a:r>
            <a:r>
              <a:rPr lang="en-US" dirty="0" err="1" smtClean="0"/>
              <a:t>devel</a:t>
            </a:r>
            <a:r>
              <a:rPr lang="en-US" dirty="0" smtClean="0"/>
              <a:t>/DAS/software/Elvira/bin/flap</a:t>
            </a:r>
          </a:p>
          <a:p>
            <a:pPr lvl="2">
              <a:buFont typeface="Arial" pitchFamily="34" charset="0"/>
              <a:buChar char="•"/>
            </a:pPr>
            <a:r>
              <a:rPr lang="en-US" dirty="0" smtClean="0"/>
              <a:t> is used for analysis of mixed samples </a:t>
            </a:r>
          </a:p>
          <a:p>
            <a:pPr lvl="1">
              <a:buFont typeface="Arial" pitchFamily="34" charset="0"/>
              <a:buChar char="•"/>
            </a:pPr>
            <a:r>
              <a:rPr lang="en-US" dirty="0" smtClean="0"/>
              <a:t> </a:t>
            </a:r>
            <a:r>
              <a:rPr lang="en-US" b="1" dirty="0" smtClean="0"/>
              <a:t>VAPOR</a:t>
            </a:r>
            <a:r>
              <a:rPr lang="en-US" dirty="0" smtClean="0"/>
              <a:t> is an automated pipeline for loading, assembling, and initial analysis of viral sequences</a:t>
            </a:r>
          </a:p>
          <a:p>
            <a:pPr lvl="2">
              <a:buFont typeface="Arial" pitchFamily="34" charset="0"/>
              <a:buChar char="•"/>
            </a:pPr>
            <a:r>
              <a:rPr lang="en-US" dirty="0" smtClean="0"/>
              <a:t> runs </a:t>
            </a:r>
            <a:r>
              <a:rPr lang="en-US" dirty="0" smtClean="0">
                <a:latin typeface="Calibri" pitchFamily="34" charset="0"/>
              </a:rPr>
              <a:t>as a nightly CRON job so the samples are assembled as soon as  they are sequenced</a:t>
            </a:r>
            <a:r>
              <a:rPr lang="en-US" dirty="0" smtClean="0"/>
              <a:t> </a:t>
            </a:r>
          </a:p>
          <a:p>
            <a:pPr lvl="2">
              <a:buFont typeface="Arial" pitchFamily="34" charset="0"/>
              <a:buChar char="•"/>
            </a:pPr>
            <a:r>
              <a:rPr lang="en-US" dirty="0" smtClean="0"/>
              <a:t> uploads sequences in GLK, assembles, and uploads </a:t>
            </a:r>
            <a:r>
              <a:rPr lang="en-US" dirty="0" err="1" smtClean="0"/>
              <a:t>contigs</a:t>
            </a:r>
            <a:r>
              <a:rPr lang="en-US" dirty="0" smtClean="0"/>
              <a:t> in project db</a:t>
            </a:r>
          </a:p>
          <a:p>
            <a:pPr lvl="1">
              <a:buFont typeface="Arial" pitchFamily="34" charset="0"/>
              <a:buChar char="•"/>
            </a:pPr>
            <a:r>
              <a:rPr lang="en-US" dirty="0" smtClean="0"/>
              <a:t> Also part of Elvira suite:</a:t>
            </a:r>
          </a:p>
          <a:p>
            <a:pPr lvl="2">
              <a:buFont typeface="Arial" pitchFamily="34" charset="0"/>
              <a:buChar char="•"/>
            </a:pPr>
            <a:r>
              <a:rPr lang="en-US" dirty="0" smtClean="0"/>
              <a:t> </a:t>
            </a:r>
            <a:r>
              <a:rPr lang="en-US" b="1" dirty="0" smtClean="0"/>
              <a:t>Lemur</a:t>
            </a:r>
            <a:r>
              <a:rPr lang="en-US" dirty="0" smtClean="0"/>
              <a:t> – a GLK web interface (Elvira metadata viewer)</a:t>
            </a:r>
          </a:p>
          <a:p>
            <a:pPr lvl="2">
              <a:buFont typeface="Arial" pitchFamily="34" charset="0"/>
              <a:buChar char="•"/>
            </a:pPr>
            <a:r>
              <a:rPr lang="en-US" dirty="0" smtClean="0"/>
              <a:t> </a:t>
            </a:r>
            <a:r>
              <a:rPr lang="en-US" b="1" dirty="0" err="1" smtClean="0"/>
              <a:t>Flurp</a:t>
            </a:r>
            <a:r>
              <a:rPr lang="en-US" b="1" dirty="0" smtClean="0"/>
              <a:t> / </a:t>
            </a:r>
            <a:r>
              <a:rPr lang="en-US" b="1" dirty="0" err="1" smtClean="0"/>
              <a:t>Rurp</a:t>
            </a:r>
            <a:r>
              <a:rPr lang="en-US" b="1" dirty="0" smtClean="0"/>
              <a:t> </a:t>
            </a:r>
            <a:r>
              <a:rPr lang="en-US" dirty="0" smtClean="0"/>
              <a:t>- a related pair of web applications which help load samples into the project databases.</a:t>
            </a:r>
          </a:p>
          <a:p>
            <a:pPr lvl="2">
              <a:buFont typeface="Arial" pitchFamily="34" charset="0"/>
              <a:buChar char="•"/>
            </a:pPr>
            <a:r>
              <a:rPr lang="en-US" dirty="0" smtClean="0"/>
              <a:t> </a:t>
            </a:r>
            <a:r>
              <a:rPr lang="en-US" b="1" dirty="0" err="1" smtClean="0"/>
              <a:t>plateTool</a:t>
            </a:r>
            <a:r>
              <a:rPr lang="en-US" dirty="0" smtClean="0"/>
              <a:t> - a graphical tool to support loading, viewing, and exporting of primer plates</a:t>
            </a:r>
          </a:p>
          <a:p>
            <a:pPr lvl="2">
              <a:buFont typeface="Arial" pitchFamily="34" charset="0"/>
              <a:buChar char="•"/>
            </a:pPr>
            <a:r>
              <a:rPr lang="en-US" dirty="0" smtClean="0"/>
              <a:t> </a:t>
            </a:r>
            <a:r>
              <a:rPr lang="en-US" b="1" dirty="0" err="1" smtClean="0"/>
              <a:t>autoTasker</a:t>
            </a:r>
            <a:r>
              <a:rPr lang="en-US" dirty="0" smtClean="0"/>
              <a:t> - An analysis tool that finds low quality features and suggests sequencing reactions to resolve them</a:t>
            </a:r>
          </a:p>
          <a:p>
            <a:pPr lvl="2"/>
            <a:r>
              <a:rPr lang="en-US" dirty="0" smtClean="0"/>
              <a:t> </a:t>
            </a:r>
          </a:p>
          <a:p>
            <a:pPr lvl="2">
              <a:buFont typeface="Arial" pitchFamily="34" charset="0"/>
              <a:buChar char="•"/>
            </a:pPr>
            <a:endParaRPr lang="en-US" dirty="0" smtClean="0"/>
          </a:p>
          <a:p>
            <a:pPr>
              <a:buFont typeface="Arial" pitchFamily="34" charset="0"/>
              <a:buChar char="•"/>
            </a:pPr>
            <a:endParaRPr lang="en-US"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normAutofit/>
          </a:bodyPr>
          <a:lstStyle/>
          <a:p>
            <a:pPr eaLnBrk="1" hangingPunct="1">
              <a:defRPr/>
            </a:pPr>
            <a:r>
              <a:rPr lang="en-US" dirty="0" smtClean="0">
                <a:latin typeface="+mn-lt"/>
              </a:rPr>
              <a:t>Elvira Sequence Naming</a:t>
            </a:r>
          </a:p>
        </p:txBody>
      </p:sp>
      <p:sp>
        <p:nvSpPr>
          <p:cNvPr id="129027" name="Rectangle 3"/>
          <p:cNvSpPr>
            <a:spLocks noGrp="1" noChangeArrowheads="1"/>
          </p:cNvSpPr>
          <p:nvPr>
            <p:ph type="body" sz="half" idx="1"/>
          </p:nvPr>
        </p:nvSpPr>
        <p:spPr>
          <a:xfrm>
            <a:off x="228600" y="1981200"/>
            <a:ext cx="4114800" cy="3886200"/>
          </a:xfrm>
        </p:spPr>
        <p:txBody>
          <a:bodyPr>
            <a:normAutofit lnSpcReduction="10000"/>
          </a:bodyPr>
          <a:lstStyle/>
          <a:p>
            <a:pPr eaLnBrk="1" hangingPunct="1">
              <a:defRPr/>
            </a:pPr>
            <a:r>
              <a:rPr lang="en-US" sz="2400" smtClean="0">
                <a:solidFill>
                  <a:srgbClr val="CC3300"/>
                </a:solidFill>
                <a:latin typeface="Lucida Console" pitchFamily="49" charset="0"/>
              </a:rPr>
              <a:t>IXJP</a:t>
            </a:r>
            <a:r>
              <a:rPr lang="en-US" sz="2400" smtClean="0">
                <a:latin typeface="Lucida Console" pitchFamily="49" charset="0"/>
              </a:rPr>
              <a:t>A04T20E12HA525F</a:t>
            </a:r>
          </a:p>
          <a:p>
            <a:pPr eaLnBrk="1" hangingPunct="1">
              <a:defRPr/>
            </a:pPr>
            <a:endParaRPr lang="en-US" sz="2400" smtClean="0">
              <a:latin typeface="Lucida Console" pitchFamily="49" charset="0"/>
            </a:endParaRPr>
          </a:p>
          <a:p>
            <a:pPr eaLnBrk="1" hangingPunct="1">
              <a:defRPr/>
            </a:pPr>
            <a:r>
              <a:rPr lang="en-US" sz="2400" smtClean="0">
                <a:latin typeface="Lucida Console" pitchFamily="49" charset="0"/>
              </a:rPr>
              <a:t>IXJPA</a:t>
            </a:r>
            <a:r>
              <a:rPr lang="en-US" sz="2400" smtClean="0">
                <a:solidFill>
                  <a:srgbClr val="CC3300"/>
                </a:solidFill>
                <a:latin typeface="Lucida Console" pitchFamily="49" charset="0"/>
              </a:rPr>
              <a:t>04</a:t>
            </a:r>
            <a:r>
              <a:rPr lang="en-US" sz="2400" smtClean="0">
                <a:latin typeface="Lucida Console" pitchFamily="49" charset="0"/>
              </a:rPr>
              <a:t>T20E12HA525F</a:t>
            </a:r>
          </a:p>
          <a:p>
            <a:pPr eaLnBrk="1" hangingPunct="1">
              <a:defRPr/>
            </a:pPr>
            <a:endParaRPr lang="en-US" sz="2400" smtClean="0">
              <a:latin typeface="Lucida Console" pitchFamily="49" charset="0"/>
            </a:endParaRPr>
          </a:p>
          <a:p>
            <a:pPr eaLnBrk="1" hangingPunct="1">
              <a:defRPr/>
            </a:pPr>
            <a:r>
              <a:rPr lang="en-US" sz="2400" smtClean="0">
                <a:latin typeface="Lucida Console" pitchFamily="49" charset="0"/>
              </a:rPr>
              <a:t>IXJPA04</a:t>
            </a:r>
            <a:r>
              <a:rPr lang="en-US" sz="2400" smtClean="0">
                <a:solidFill>
                  <a:srgbClr val="CC3300"/>
                </a:solidFill>
                <a:latin typeface="Lucida Console" pitchFamily="49" charset="0"/>
              </a:rPr>
              <a:t>T20</a:t>
            </a:r>
            <a:r>
              <a:rPr lang="en-US" sz="2400" smtClean="0">
                <a:latin typeface="Lucida Console" pitchFamily="49" charset="0"/>
              </a:rPr>
              <a:t>E12HA525F</a:t>
            </a:r>
          </a:p>
          <a:p>
            <a:pPr eaLnBrk="1" hangingPunct="1">
              <a:defRPr/>
            </a:pPr>
            <a:endParaRPr lang="en-US" sz="2400" smtClean="0">
              <a:latin typeface="Lucida Console" pitchFamily="49" charset="0"/>
            </a:endParaRPr>
          </a:p>
          <a:p>
            <a:pPr eaLnBrk="1" hangingPunct="1">
              <a:defRPr/>
            </a:pPr>
            <a:r>
              <a:rPr lang="en-US" sz="2400" smtClean="0">
                <a:latin typeface="Lucida Console" pitchFamily="49" charset="0"/>
              </a:rPr>
              <a:t>IXJPA04T20</a:t>
            </a:r>
            <a:r>
              <a:rPr lang="en-US" sz="2400" smtClean="0">
                <a:solidFill>
                  <a:srgbClr val="CC3300"/>
                </a:solidFill>
                <a:latin typeface="Lucida Console" pitchFamily="49" charset="0"/>
              </a:rPr>
              <a:t>E12</a:t>
            </a:r>
            <a:r>
              <a:rPr lang="en-US" sz="2400" smtClean="0">
                <a:latin typeface="Lucida Console" pitchFamily="49" charset="0"/>
              </a:rPr>
              <a:t>HA525F</a:t>
            </a:r>
          </a:p>
          <a:p>
            <a:pPr eaLnBrk="1" hangingPunct="1">
              <a:defRPr/>
            </a:pPr>
            <a:endParaRPr lang="en-US" sz="2400" smtClean="0">
              <a:latin typeface="Lucida Console" pitchFamily="49" charset="0"/>
            </a:endParaRPr>
          </a:p>
          <a:p>
            <a:pPr eaLnBrk="1" hangingPunct="1">
              <a:defRPr/>
            </a:pPr>
            <a:r>
              <a:rPr lang="en-US" sz="2400" smtClean="0">
                <a:latin typeface="Lucida Console" pitchFamily="49" charset="0"/>
              </a:rPr>
              <a:t>IXJPA04T20E12</a:t>
            </a:r>
            <a:r>
              <a:rPr lang="en-US" sz="2400" smtClean="0">
                <a:solidFill>
                  <a:srgbClr val="CC3300"/>
                </a:solidFill>
                <a:latin typeface="Lucida Console" pitchFamily="49" charset="0"/>
              </a:rPr>
              <a:t>HA525F</a:t>
            </a:r>
          </a:p>
        </p:txBody>
      </p:sp>
      <p:sp>
        <p:nvSpPr>
          <p:cNvPr id="129028" name="Rectangle 4"/>
          <p:cNvSpPr>
            <a:spLocks noGrp="1" noChangeArrowheads="1"/>
          </p:cNvSpPr>
          <p:nvPr>
            <p:ph type="body" sz="half" idx="2"/>
          </p:nvPr>
        </p:nvSpPr>
        <p:spPr>
          <a:xfrm>
            <a:off x="4724400" y="2057400"/>
            <a:ext cx="4038600" cy="3962400"/>
          </a:xfrm>
        </p:spPr>
        <p:txBody>
          <a:bodyPr/>
          <a:lstStyle/>
          <a:p>
            <a:pPr eaLnBrk="1" hangingPunct="1">
              <a:defRPr/>
            </a:pPr>
            <a:r>
              <a:rPr lang="en-US" sz="1600" dirty="0" smtClean="0"/>
              <a:t>All samples are tracked as BACs in track, with a specific </a:t>
            </a:r>
            <a:r>
              <a:rPr lang="en-US" sz="1600" dirty="0" err="1" smtClean="0"/>
              <a:t>lib_id</a:t>
            </a:r>
            <a:endParaRPr lang="en-US" sz="1600" dirty="0" smtClean="0"/>
          </a:p>
          <a:p>
            <a:pPr eaLnBrk="1" hangingPunct="1">
              <a:defRPr/>
            </a:pPr>
            <a:r>
              <a:rPr lang="en-US" sz="1600" dirty="0" smtClean="0"/>
              <a:t>All are tracked in the GLK as samples (track </a:t>
            </a:r>
            <a:r>
              <a:rPr lang="en-US" sz="1600" dirty="0" err="1" smtClean="0"/>
              <a:t>lib_id</a:t>
            </a:r>
            <a:r>
              <a:rPr lang="en-US" sz="1600" dirty="0" smtClean="0"/>
              <a:t> is GLK </a:t>
            </a:r>
            <a:r>
              <a:rPr lang="en-US" sz="1600" dirty="0" err="1" smtClean="0"/>
              <a:t>library_id</a:t>
            </a:r>
            <a:r>
              <a:rPr lang="en-US" sz="1600" dirty="0" smtClean="0"/>
              <a:t> attribute)</a:t>
            </a:r>
          </a:p>
          <a:p>
            <a:pPr eaLnBrk="1" hangingPunct="1">
              <a:defRPr/>
            </a:pPr>
            <a:r>
              <a:rPr lang="en-US" sz="1600" dirty="0" smtClean="0"/>
              <a:t>Segments are given a number</a:t>
            </a:r>
          </a:p>
          <a:p>
            <a:pPr eaLnBrk="1" hangingPunct="1">
              <a:defRPr/>
            </a:pPr>
            <a:r>
              <a:rPr lang="en-US" sz="1600" dirty="0" smtClean="0"/>
              <a:t>Primer plates are typically designed for each viral subtype and stored in GLK </a:t>
            </a:r>
          </a:p>
          <a:p>
            <a:pPr eaLnBrk="1" hangingPunct="1">
              <a:defRPr/>
            </a:pPr>
            <a:r>
              <a:rPr lang="en-US" sz="1600" dirty="0" smtClean="0"/>
              <a:t>Location on the primer plate denotes an </a:t>
            </a:r>
            <a:r>
              <a:rPr lang="en-US" sz="1600" dirty="0" err="1" smtClean="0"/>
              <a:t>amplicon</a:t>
            </a:r>
            <a:endParaRPr lang="en-US" sz="1600" dirty="0" smtClean="0"/>
          </a:p>
          <a:p>
            <a:pPr eaLnBrk="1" hangingPunct="1">
              <a:defRPr/>
            </a:pPr>
            <a:r>
              <a:rPr lang="en-US" sz="1600" dirty="0" smtClean="0"/>
              <a:t>Primer coordinates</a:t>
            </a:r>
          </a:p>
          <a:p>
            <a:pPr eaLnBrk="1" hangingPunct="1">
              <a:lnSpc>
                <a:spcPct val="80000"/>
              </a:lnSpc>
              <a:defRPr/>
            </a:pPr>
            <a:endParaRPr lang="en-US" sz="2000" dirty="0" smtClean="0">
              <a:latin typeface="Lucida Console" pitchFamily="49" charset="0"/>
            </a:endParaRPr>
          </a:p>
          <a:p>
            <a:pPr eaLnBrk="1" hangingPunct="1">
              <a:lnSpc>
                <a:spcPct val="80000"/>
              </a:lnSpc>
              <a:defRPr/>
            </a:pPr>
            <a:endParaRPr lang="en-US" sz="2000" dirty="0" smtClean="0">
              <a:latin typeface="Lucida Console"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29026"/>
                                        </p:tgtEl>
                                        <p:attrNameLst>
                                          <p:attrName>style.visibility</p:attrName>
                                        </p:attrNameLst>
                                      </p:cBhvr>
                                      <p:to>
                                        <p:strVal val="visible"/>
                                      </p:to>
                                    </p:set>
                                    <p:anim calcmode="lin" valueType="num">
                                      <p:cBhvr>
                                        <p:cTn id="7" dur="500" fill="hold"/>
                                        <p:tgtEl>
                                          <p:spTgt spid="129026"/>
                                        </p:tgtEl>
                                        <p:attrNameLst>
                                          <p:attrName>ppt_w</p:attrName>
                                        </p:attrNameLst>
                                      </p:cBhvr>
                                      <p:tavLst>
                                        <p:tav tm="0">
                                          <p:val>
                                            <p:fltVal val="0"/>
                                          </p:val>
                                        </p:tav>
                                        <p:tav tm="100000">
                                          <p:val>
                                            <p:strVal val="#ppt_w"/>
                                          </p:val>
                                        </p:tav>
                                      </p:tavLst>
                                    </p:anim>
                                    <p:anim calcmode="lin" valueType="num">
                                      <p:cBhvr>
                                        <p:cTn id="8" dur="500" fill="hold"/>
                                        <p:tgtEl>
                                          <p:spTgt spid="12902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29027">
                                            <p:txEl>
                                              <p:pRg st="0" end="0"/>
                                            </p:txEl>
                                          </p:spTgt>
                                        </p:tgtEl>
                                        <p:attrNameLst>
                                          <p:attrName>style.visibility</p:attrName>
                                        </p:attrNameLst>
                                      </p:cBhvr>
                                      <p:to>
                                        <p:strVal val="visible"/>
                                      </p:to>
                                    </p:set>
                                    <p:anim calcmode="lin" valueType="num">
                                      <p:cBhvr>
                                        <p:cTn id="13" dur="500" fill="hold"/>
                                        <p:tgtEl>
                                          <p:spTgt spid="129027">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2902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29027">
                                            <p:txEl>
                                              <p:pRg st="2" end="2"/>
                                            </p:txEl>
                                          </p:spTgt>
                                        </p:tgtEl>
                                        <p:attrNameLst>
                                          <p:attrName>style.visibility</p:attrName>
                                        </p:attrNameLst>
                                      </p:cBhvr>
                                      <p:to>
                                        <p:strVal val="visible"/>
                                      </p:to>
                                    </p:set>
                                    <p:anim calcmode="lin" valueType="num">
                                      <p:cBhvr>
                                        <p:cTn id="19" dur="500" fill="hold"/>
                                        <p:tgtEl>
                                          <p:spTgt spid="12902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2902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29027">
                                            <p:txEl>
                                              <p:pRg st="4" end="4"/>
                                            </p:txEl>
                                          </p:spTgt>
                                        </p:tgtEl>
                                        <p:attrNameLst>
                                          <p:attrName>style.visibility</p:attrName>
                                        </p:attrNameLst>
                                      </p:cBhvr>
                                      <p:to>
                                        <p:strVal val="visible"/>
                                      </p:to>
                                    </p:set>
                                    <p:anim calcmode="lin" valueType="num">
                                      <p:cBhvr>
                                        <p:cTn id="25" dur="500" fill="hold"/>
                                        <p:tgtEl>
                                          <p:spTgt spid="129027">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129027">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29027">
                                            <p:txEl>
                                              <p:pRg st="6" end="6"/>
                                            </p:txEl>
                                          </p:spTgt>
                                        </p:tgtEl>
                                        <p:attrNameLst>
                                          <p:attrName>style.visibility</p:attrName>
                                        </p:attrNameLst>
                                      </p:cBhvr>
                                      <p:to>
                                        <p:strVal val="visible"/>
                                      </p:to>
                                    </p:set>
                                    <p:anim calcmode="lin" valueType="num">
                                      <p:cBhvr>
                                        <p:cTn id="31" dur="500" fill="hold"/>
                                        <p:tgtEl>
                                          <p:spTgt spid="129027">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129027">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129027">
                                            <p:txEl>
                                              <p:pRg st="8" end="8"/>
                                            </p:txEl>
                                          </p:spTgt>
                                        </p:tgtEl>
                                        <p:attrNameLst>
                                          <p:attrName>style.visibility</p:attrName>
                                        </p:attrNameLst>
                                      </p:cBhvr>
                                      <p:to>
                                        <p:strVal val="visible"/>
                                      </p:to>
                                    </p:set>
                                    <p:anim calcmode="lin" valueType="num">
                                      <p:cBhvr>
                                        <p:cTn id="37" dur="500" fill="hold"/>
                                        <p:tgtEl>
                                          <p:spTgt spid="129027">
                                            <p:txEl>
                                              <p:pRg st="8" end="8"/>
                                            </p:txEl>
                                          </p:spTgt>
                                        </p:tgtEl>
                                        <p:attrNameLst>
                                          <p:attrName>ppt_w</p:attrName>
                                        </p:attrNameLst>
                                      </p:cBhvr>
                                      <p:tavLst>
                                        <p:tav tm="0">
                                          <p:val>
                                            <p:fltVal val="0"/>
                                          </p:val>
                                        </p:tav>
                                        <p:tav tm="100000">
                                          <p:val>
                                            <p:strVal val="#ppt_w"/>
                                          </p:val>
                                        </p:tav>
                                      </p:tavLst>
                                    </p:anim>
                                    <p:anim calcmode="lin" valueType="num">
                                      <p:cBhvr>
                                        <p:cTn id="38" dur="500" fill="hold"/>
                                        <p:tgtEl>
                                          <p:spTgt spid="129027">
                                            <p:txEl>
                                              <p:pRg st="8" end="8"/>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p:bldP spid="12902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a:bodyPr>
          <a:lstStyle/>
          <a:p>
            <a:r>
              <a:rPr lang="en-US" dirty="0" smtClean="0"/>
              <a:t>Lemur</a:t>
            </a:r>
            <a:endParaRPr lang="en-US" dirty="0"/>
          </a:p>
        </p:txBody>
      </p:sp>
      <p:pic>
        <p:nvPicPr>
          <p:cNvPr id="5" name="Picture 4" descr="Lemur1.png"/>
          <p:cNvPicPr>
            <a:picLocks noChangeAspect="1"/>
          </p:cNvPicPr>
          <p:nvPr/>
        </p:nvPicPr>
        <p:blipFill>
          <a:blip r:embed="rId2" cstate="print"/>
          <a:stretch>
            <a:fillRect/>
          </a:stretch>
        </p:blipFill>
        <p:spPr>
          <a:xfrm>
            <a:off x="0" y="1219200"/>
            <a:ext cx="5298333" cy="3890963"/>
          </a:xfrm>
          <a:prstGeom prst="rect">
            <a:avLst/>
          </a:prstGeom>
        </p:spPr>
      </p:pic>
      <p:pic>
        <p:nvPicPr>
          <p:cNvPr id="6" name="Picture 5" descr="Lemur2.png"/>
          <p:cNvPicPr>
            <a:picLocks noChangeAspect="1"/>
          </p:cNvPicPr>
          <p:nvPr/>
        </p:nvPicPr>
        <p:blipFill>
          <a:blip r:embed="rId3" cstate="print"/>
          <a:stretch>
            <a:fillRect/>
          </a:stretch>
        </p:blipFill>
        <p:spPr>
          <a:xfrm>
            <a:off x="3638144" y="2814637"/>
            <a:ext cx="5505856" cy="40433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PlateTool</a:t>
            </a:r>
            <a:endParaRPr lang="en-US" dirty="0"/>
          </a:p>
        </p:txBody>
      </p:sp>
      <p:pic>
        <p:nvPicPr>
          <p:cNvPr id="5" name="Picture 4" descr="Platetool1.png"/>
          <p:cNvPicPr>
            <a:picLocks noChangeAspect="1"/>
          </p:cNvPicPr>
          <p:nvPr/>
        </p:nvPicPr>
        <p:blipFill>
          <a:blip r:embed="rId2" cstate="print"/>
          <a:stretch>
            <a:fillRect/>
          </a:stretch>
        </p:blipFill>
        <p:spPr>
          <a:xfrm>
            <a:off x="0" y="1143000"/>
            <a:ext cx="5898048" cy="4406030"/>
          </a:xfrm>
          <a:prstGeom prst="rect">
            <a:avLst/>
          </a:prstGeom>
        </p:spPr>
      </p:pic>
      <p:pic>
        <p:nvPicPr>
          <p:cNvPr id="6" name="Picture 5" descr="Platetool2.png"/>
          <p:cNvPicPr>
            <a:picLocks noChangeAspect="1"/>
          </p:cNvPicPr>
          <p:nvPr/>
        </p:nvPicPr>
        <p:blipFill>
          <a:blip r:embed="rId3" cstate="print"/>
          <a:stretch>
            <a:fillRect/>
          </a:stretch>
        </p:blipFill>
        <p:spPr>
          <a:xfrm>
            <a:off x="4371204" y="2674558"/>
            <a:ext cx="4772796" cy="41834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457200" y="274638"/>
            <a:ext cx="8229600" cy="868362"/>
          </a:xfrm>
        </p:spPr>
        <p:txBody>
          <a:bodyPr/>
          <a:lstStyle/>
          <a:p>
            <a:pPr eaLnBrk="1" hangingPunct="1">
              <a:defRPr/>
            </a:pPr>
            <a:r>
              <a:rPr lang="en-US" dirty="0" smtClean="0"/>
              <a:t>Closure Task Manager (CTM)</a:t>
            </a:r>
          </a:p>
        </p:txBody>
      </p:sp>
      <p:pic>
        <p:nvPicPr>
          <p:cNvPr id="65539" name="Picture 3" descr="BAC Homepage"/>
          <p:cNvPicPr>
            <a:picLocks noGrp="1" noChangeAspect="1" noChangeArrowheads="1"/>
          </p:cNvPicPr>
          <p:nvPr>
            <p:ph idx="1"/>
          </p:nvPr>
        </p:nvPicPr>
        <p:blipFill>
          <a:blip r:embed="rId3" cstate="print"/>
          <a:srcRect/>
          <a:stretch>
            <a:fillRect/>
          </a:stretch>
        </p:blipFill>
        <p:spPr>
          <a:xfrm>
            <a:off x="685800" y="2438400"/>
            <a:ext cx="7696200" cy="4094163"/>
          </a:xfrm>
          <a:noFill/>
        </p:spPr>
      </p:pic>
      <p:sp>
        <p:nvSpPr>
          <p:cNvPr id="4" name="Rectangle 3"/>
          <p:cNvSpPr/>
          <p:nvPr/>
        </p:nvSpPr>
        <p:spPr>
          <a:xfrm>
            <a:off x="914400" y="1219200"/>
            <a:ext cx="7467600" cy="885114"/>
          </a:xfrm>
          <a:prstGeom prst="rect">
            <a:avLst/>
          </a:prstGeom>
        </p:spPr>
        <p:txBody>
          <a:bodyPr wrap="square">
            <a:spAutoFit/>
          </a:bodyPr>
          <a:lstStyle/>
          <a:p>
            <a:pPr>
              <a:lnSpc>
                <a:spcPct val="80000"/>
              </a:lnSpc>
              <a:buFont typeface="Arial" pitchFamily="34" charset="0"/>
              <a:buChar char="•"/>
              <a:defRPr/>
            </a:pPr>
            <a:r>
              <a:rPr lang="en-US" sz="1400" dirty="0" smtClean="0"/>
              <a:t> </a:t>
            </a:r>
            <a:r>
              <a:rPr lang="en-US" sz="1600" dirty="0" smtClean="0"/>
              <a:t>Every sample has a homepage in CTM</a:t>
            </a:r>
          </a:p>
          <a:p>
            <a:pPr>
              <a:lnSpc>
                <a:spcPct val="80000"/>
              </a:lnSpc>
              <a:buFont typeface="Arial" pitchFamily="34" charset="0"/>
              <a:buChar char="•"/>
              <a:defRPr/>
            </a:pPr>
            <a:r>
              <a:rPr lang="en-US" sz="1600" dirty="0" smtClean="0"/>
              <a:t> Every closure RA has a personal area to prevent sample collision</a:t>
            </a:r>
          </a:p>
          <a:p>
            <a:pPr>
              <a:lnSpc>
                <a:spcPct val="80000"/>
              </a:lnSpc>
              <a:buFont typeface="Arial" pitchFamily="34" charset="0"/>
              <a:buChar char="•"/>
              <a:defRPr/>
            </a:pPr>
            <a:r>
              <a:rPr lang="en-US" sz="1600" dirty="0" smtClean="0"/>
              <a:t> Samples are tracked from “Received” to “Submission”</a:t>
            </a:r>
          </a:p>
          <a:p>
            <a:pPr>
              <a:lnSpc>
                <a:spcPct val="80000"/>
              </a:lnSpc>
              <a:buFont typeface="Arial" pitchFamily="34" charset="0"/>
              <a:buChar char="•"/>
              <a:defRPr/>
            </a:pPr>
            <a:r>
              <a:rPr lang="en-US" sz="1600" dirty="0" smtClean="0"/>
              <a:t> Can be searched to make reports by samples or tasks (web-based and command-line)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autoTasker</a:t>
            </a:r>
            <a:endParaRPr lang="en-US" dirty="0"/>
          </a:p>
        </p:txBody>
      </p:sp>
      <p:sp>
        <p:nvSpPr>
          <p:cNvPr id="3" name="Content Placeholder 2"/>
          <p:cNvSpPr>
            <a:spLocks noGrp="1"/>
          </p:cNvSpPr>
          <p:nvPr>
            <p:ph idx="1"/>
          </p:nvPr>
        </p:nvSpPr>
        <p:spPr/>
        <p:txBody>
          <a:bodyPr>
            <a:normAutofit/>
          </a:bodyPr>
          <a:lstStyle/>
          <a:p>
            <a:r>
              <a:rPr lang="en-US" sz="1800" dirty="0" err="1" smtClean="0"/>
              <a:t>autoTasker</a:t>
            </a:r>
            <a:r>
              <a:rPr lang="en-US" sz="1800" dirty="0" smtClean="0"/>
              <a:t> is a software package that is designed to analyze a sample or a set of samples, locate areas of low coverage, low quality, and validation errors and suggest sequencing reactions to resolve these areas.</a:t>
            </a:r>
          </a:p>
          <a:p>
            <a:r>
              <a:rPr lang="en-US" sz="1800" dirty="0" err="1" smtClean="0"/>
              <a:t>autoTasker</a:t>
            </a:r>
            <a:r>
              <a:rPr lang="en-US" sz="1800" dirty="0" smtClean="0"/>
              <a:t> requires a formatted reference. autoTasker2 is designed to be reference-independent.</a:t>
            </a:r>
          </a:p>
          <a:p>
            <a:r>
              <a:rPr lang="en-US" sz="1800" dirty="0" smtClean="0"/>
              <a:t>Current Sanger coverage requirements </a:t>
            </a:r>
          </a:p>
          <a:p>
            <a:pPr lvl="1"/>
            <a:r>
              <a:rPr lang="en-US" sz="1800" dirty="0" smtClean="0"/>
              <a:t>Minimum 2x Sanger sequence coverage (</a:t>
            </a:r>
            <a:r>
              <a:rPr lang="en-US" sz="1800" dirty="0" err="1" smtClean="0"/>
              <a:t>autoTasker</a:t>
            </a:r>
            <a:r>
              <a:rPr lang="en-US" sz="1800" dirty="0" smtClean="0"/>
              <a:t> flags areas 1x and below) </a:t>
            </a:r>
          </a:p>
          <a:p>
            <a:pPr lvl="1"/>
            <a:r>
              <a:rPr lang="en-US" sz="1800" dirty="0" err="1" smtClean="0"/>
              <a:t>Minimun</a:t>
            </a:r>
            <a:r>
              <a:rPr lang="en-US" sz="1800" dirty="0" smtClean="0"/>
              <a:t> 2x Sanger </a:t>
            </a:r>
            <a:r>
              <a:rPr lang="en-US" sz="1800" dirty="0" err="1" smtClean="0"/>
              <a:t>amplicon</a:t>
            </a:r>
            <a:r>
              <a:rPr lang="en-US" sz="1800" dirty="0" smtClean="0"/>
              <a:t> coverage (</a:t>
            </a:r>
            <a:r>
              <a:rPr lang="en-US" sz="1800" dirty="0" err="1" smtClean="0"/>
              <a:t>autoTasker</a:t>
            </a:r>
            <a:r>
              <a:rPr lang="en-US" sz="1800" dirty="0" smtClean="0"/>
              <a:t> flags areas 1x and below)</a:t>
            </a:r>
          </a:p>
          <a:p>
            <a:pPr lvl="1">
              <a:buNone/>
            </a:pPr>
            <a:r>
              <a:rPr lang="en-US" sz="1800" i="1" dirty="0" smtClean="0"/>
              <a:t>Complete list of </a:t>
            </a:r>
            <a:r>
              <a:rPr lang="en-US" sz="1800" i="1" dirty="0" err="1" smtClean="0"/>
              <a:t>autoTasker</a:t>
            </a:r>
            <a:r>
              <a:rPr lang="en-US" sz="1800" i="1" dirty="0" smtClean="0"/>
              <a:t> requirements - /</a:t>
            </a:r>
            <a:r>
              <a:rPr lang="en-US" sz="1800" i="1" dirty="0" err="1" smtClean="0"/>
              <a:t>fileshare</a:t>
            </a:r>
            <a:r>
              <a:rPr lang="en-US" sz="1800" i="1" dirty="0" smtClean="0"/>
              <a:t>/</a:t>
            </a:r>
            <a:r>
              <a:rPr lang="en-US" sz="1800" i="1" dirty="0" err="1" smtClean="0"/>
              <a:t>CLosureTeam</a:t>
            </a:r>
            <a:r>
              <a:rPr lang="en-US" sz="1800" i="1" dirty="0" smtClean="0"/>
              <a:t>/</a:t>
            </a:r>
            <a:r>
              <a:rPr lang="en-US" sz="1800" i="1" dirty="0" err="1" smtClean="0"/>
              <a:t>EukTeam</a:t>
            </a:r>
            <a:r>
              <a:rPr lang="en-US" sz="1800" i="1" dirty="0" smtClean="0"/>
              <a:t>/FLU/</a:t>
            </a:r>
            <a:r>
              <a:rPr lang="en-US" sz="1800" i="1" dirty="0" err="1" smtClean="0"/>
              <a:t>autoTasker</a:t>
            </a:r>
            <a:r>
              <a:rPr lang="en-US" sz="1800" i="1" dirty="0" smtClean="0"/>
              <a:t> Requirements</a:t>
            </a:r>
          </a:p>
          <a:p>
            <a:r>
              <a:rPr lang="en-US" sz="1800" dirty="0" smtClean="0"/>
              <a:t>/</a:t>
            </a:r>
            <a:r>
              <a:rPr lang="en-US" sz="1800" dirty="0" err="1" smtClean="0"/>
              <a:t>usr</a:t>
            </a:r>
            <a:r>
              <a:rPr lang="en-US" sz="1800" dirty="0" smtClean="0"/>
              <a:t>/local/</a:t>
            </a:r>
            <a:r>
              <a:rPr lang="en-US" sz="1800" dirty="0" err="1" smtClean="0"/>
              <a:t>devel</a:t>
            </a:r>
            <a:r>
              <a:rPr lang="en-US" sz="1800" dirty="0" smtClean="0"/>
              <a:t>/DAS/software/Elvira/bin/</a:t>
            </a:r>
            <a:r>
              <a:rPr lang="en-US" sz="1800" dirty="0" err="1" smtClean="0"/>
              <a:t>autoTasker</a:t>
            </a:r>
            <a:endParaRPr lang="en-US" sz="1800" dirty="0" smtClean="0"/>
          </a:p>
          <a:p>
            <a:r>
              <a:rPr lang="en-US" sz="1800" dirty="0" smtClean="0"/>
              <a:t>autoTasker2 is currently being tested</a:t>
            </a:r>
          </a:p>
          <a:p>
            <a:endParaRPr lang="en-US" sz="1600"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autoTasker</a:t>
            </a:r>
            <a:endParaRPr lang="en-US" dirty="0"/>
          </a:p>
        </p:txBody>
      </p:sp>
      <p:pic>
        <p:nvPicPr>
          <p:cNvPr id="4" name="Picture 98" descr="autoTasker_for_poster.png"/>
          <p:cNvPicPr>
            <a:picLocks noChangeAspect="1"/>
          </p:cNvPicPr>
          <p:nvPr/>
        </p:nvPicPr>
        <p:blipFill>
          <a:blip r:embed="rId3" cstate="print"/>
          <a:srcRect l="848" t="2222" r="2499" b="54445"/>
          <a:stretch>
            <a:fillRect/>
          </a:stretch>
        </p:blipFill>
        <p:spPr bwMode="auto">
          <a:xfrm>
            <a:off x="444500" y="1371600"/>
            <a:ext cx="7937500" cy="3810000"/>
          </a:xfrm>
          <a:prstGeom prst="rect">
            <a:avLst/>
          </a:prstGeom>
          <a:noFill/>
          <a:ln w="9525">
            <a:noFill/>
            <a:miter lim="800000"/>
            <a:headEnd/>
            <a:tailEnd/>
          </a:ln>
        </p:spPr>
      </p:pic>
      <p:sp>
        <p:nvSpPr>
          <p:cNvPr id="5" name="Down Arrow 4"/>
          <p:cNvSpPr/>
          <p:nvPr/>
        </p:nvSpPr>
        <p:spPr>
          <a:xfrm>
            <a:off x="1828800" y="5105400"/>
            <a:ext cx="762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Down Arrow 5"/>
          <p:cNvSpPr/>
          <p:nvPr/>
        </p:nvSpPr>
        <p:spPr>
          <a:xfrm>
            <a:off x="7010400" y="4953000"/>
            <a:ext cx="762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ight Arrow 6"/>
          <p:cNvSpPr/>
          <p:nvPr/>
        </p:nvSpPr>
        <p:spPr>
          <a:xfrm>
            <a:off x="8382000" y="4038600"/>
            <a:ext cx="1524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ight Arrow 7"/>
          <p:cNvSpPr/>
          <p:nvPr/>
        </p:nvSpPr>
        <p:spPr>
          <a:xfrm>
            <a:off x="8382000" y="2590800"/>
            <a:ext cx="1524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Down Arrow 8"/>
          <p:cNvSpPr/>
          <p:nvPr/>
        </p:nvSpPr>
        <p:spPr>
          <a:xfrm>
            <a:off x="5791200" y="4191000"/>
            <a:ext cx="76200" cy="1219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TextBox 104"/>
          <p:cNvSpPr txBox="1">
            <a:spLocks noChangeArrowheads="1"/>
          </p:cNvSpPr>
          <p:nvPr/>
        </p:nvSpPr>
        <p:spPr bwMode="auto">
          <a:xfrm>
            <a:off x="685800" y="5486400"/>
            <a:ext cx="2590800" cy="600075"/>
          </a:xfrm>
          <a:prstGeom prst="rect">
            <a:avLst/>
          </a:prstGeom>
          <a:noFill/>
          <a:ln w="9525">
            <a:noFill/>
            <a:miter lim="800000"/>
            <a:headEnd/>
            <a:tailEnd/>
          </a:ln>
        </p:spPr>
        <p:txBody>
          <a:bodyPr>
            <a:spAutoFit/>
          </a:bodyPr>
          <a:lstStyle/>
          <a:p>
            <a:r>
              <a:rPr lang="en-US" sz="1100" i="1"/>
              <a:t>Suggests sequencing task in the format: plate_number::plate_well (T43::G07)</a:t>
            </a:r>
          </a:p>
        </p:txBody>
      </p:sp>
      <p:sp>
        <p:nvSpPr>
          <p:cNvPr id="11" name="TextBox 105"/>
          <p:cNvSpPr txBox="1">
            <a:spLocks noChangeArrowheads="1"/>
          </p:cNvSpPr>
          <p:nvPr/>
        </p:nvSpPr>
        <p:spPr bwMode="auto">
          <a:xfrm>
            <a:off x="4343400" y="5486400"/>
            <a:ext cx="2438400" cy="430213"/>
          </a:xfrm>
          <a:prstGeom prst="rect">
            <a:avLst/>
          </a:prstGeom>
          <a:noFill/>
          <a:ln w="9525">
            <a:noFill/>
            <a:miter lim="800000"/>
            <a:headEnd/>
            <a:tailEnd/>
          </a:ln>
        </p:spPr>
        <p:txBody>
          <a:bodyPr>
            <a:spAutoFit/>
          </a:bodyPr>
          <a:lstStyle/>
          <a:p>
            <a:r>
              <a:rPr lang="en-US" sz="1100" i="1"/>
              <a:t>Flag -  PA segment contains one (1) ambiguity</a:t>
            </a:r>
          </a:p>
        </p:txBody>
      </p:sp>
      <p:sp>
        <p:nvSpPr>
          <p:cNvPr id="12" name="TextBox 106"/>
          <p:cNvSpPr txBox="1">
            <a:spLocks noChangeArrowheads="1"/>
          </p:cNvSpPr>
          <p:nvPr/>
        </p:nvSpPr>
        <p:spPr bwMode="auto">
          <a:xfrm>
            <a:off x="6705600" y="5486400"/>
            <a:ext cx="2438400" cy="600075"/>
          </a:xfrm>
          <a:prstGeom prst="rect">
            <a:avLst/>
          </a:prstGeom>
          <a:noFill/>
          <a:ln w="9525">
            <a:noFill/>
            <a:miter lim="800000"/>
            <a:headEnd/>
            <a:tailEnd/>
          </a:ln>
        </p:spPr>
        <p:txBody>
          <a:bodyPr>
            <a:spAutoFit/>
          </a:bodyPr>
          <a:lstStyle/>
          <a:p>
            <a:r>
              <a:rPr lang="en-US" sz="1100" i="1"/>
              <a:t>Warnings  - PB2 segment contains low sequence and low amplicon coverage</a:t>
            </a:r>
          </a:p>
        </p:txBody>
      </p:sp>
      <p:sp>
        <p:nvSpPr>
          <p:cNvPr id="13" name="TextBox 107"/>
          <p:cNvSpPr txBox="1">
            <a:spLocks noChangeArrowheads="1"/>
          </p:cNvSpPr>
          <p:nvPr/>
        </p:nvSpPr>
        <p:spPr bwMode="auto">
          <a:xfrm>
            <a:off x="8534400" y="2514600"/>
            <a:ext cx="500063" cy="261938"/>
          </a:xfrm>
          <a:prstGeom prst="rect">
            <a:avLst/>
          </a:prstGeom>
          <a:noFill/>
          <a:ln w="9525">
            <a:noFill/>
            <a:miter lim="800000"/>
            <a:headEnd/>
            <a:tailEnd/>
          </a:ln>
        </p:spPr>
        <p:txBody>
          <a:bodyPr wrap="none">
            <a:spAutoFit/>
          </a:bodyPr>
          <a:lstStyle/>
          <a:p>
            <a:r>
              <a:rPr lang="en-US" sz="1100" i="1" dirty="0"/>
              <a:t>Valid</a:t>
            </a:r>
          </a:p>
        </p:txBody>
      </p:sp>
      <p:sp>
        <p:nvSpPr>
          <p:cNvPr id="14" name="TextBox 108"/>
          <p:cNvSpPr txBox="1">
            <a:spLocks noChangeArrowheads="1"/>
          </p:cNvSpPr>
          <p:nvPr/>
        </p:nvSpPr>
        <p:spPr bwMode="auto">
          <a:xfrm>
            <a:off x="8534400" y="3886200"/>
            <a:ext cx="609600" cy="600075"/>
          </a:xfrm>
          <a:prstGeom prst="rect">
            <a:avLst/>
          </a:prstGeom>
          <a:noFill/>
          <a:ln w="9525">
            <a:noFill/>
            <a:miter lim="800000"/>
            <a:headEnd/>
            <a:tailEnd/>
          </a:ln>
        </p:spPr>
        <p:txBody>
          <a:bodyPr>
            <a:spAutoFit/>
          </a:bodyPr>
          <a:lstStyle/>
          <a:p>
            <a:r>
              <a:rPr lang="en-US" sz="1100" i="1"/>
              <a:t>Verify validity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fluValidator</a:t>
            </a:r>
            <a:endParaRPr lang="en-US" dirty="0"/>
          </a:p>
        </p:txBody>
      </p:sp>
      <p:sp>
        <p:nvSpPr>
          <p:cNvPr id="4" name="TextBox 3"/>
          <p:cNvSpPr txBox="1"/>
          <p:nvPr/>
        </p:nvSpPr>
        <p:spPr>
          <a:xfrm>
            <a:off x="685800" y="1524000"/>
            <a:ext cx="7450501" cy="923330"/>
          </a:xfrm>
          <a:prstGeom prst="rect">
            <a:avLst/>
          </a:prstGeom>
          <a:noFill/>
        </p:spPr>
        <p:txBody>
          <a:bodyPr wrap="square" rtlCol="0">
            <a:spAutoFit/>
          </a:bodyPr>
          <a:lstStyle/>
          <a:p>
            <a:pPr>
              <a:buFont typeface="Arial" pitchFamily="34" charset="0"/>
              <a:buChar char="•"/>
            </a:pPr>
            <a:r>
              <a:rPr lang="pt-BR" dirty="0" smtClean="0"/>
              <a:t> JCVI wrapper of NCBI validator</a:t>
            </a:r>
          </a:p>
          <a:p>
            <a:pPr>
              <a:buFont typeface="Arial" pitchFamily="34" charset="0"/>
              <a:buChar char="•"/>
            </a:pPr>
            <a:r>
              <a:rPr lang="pt-BR" dirty="0" smtClean="0"/>
              <a:t> /usr/local/devel/DAS/software/Elvira/bin/fluValidator -D giv --sample 34563</a:t>
            </a:r>
            <a:endParaRPr lang="en-US" dirty="0" smtClean="0"/>
          </a:p>
          <a:p>
            <a:pPr>
              <a:buFont typeface="Arial" pitchFamily="34" charset="0"/>
              <a:buChar char="•"/>
            </a:pPr>
            <a:endParaRPr lang="en-US" dirty="0"/>
          </a:p>
        </p:txBody>
      </p:sp>
      <p:pic>
        <p:nvPicPr>
          <p:cNvPr id="5" name="Picture 4" descr="fluValidator.png"/>
          <p:cNvPicPr>
            <a:picLocks noChangeAspect="1"/>
          </p:cNvPicPr>
          <p:nvPr/>
        </p:nvPicPr>
        <p:blipFill>
          <a:blip r:embed="rId2" cstate="print"/>
          <a:stretch>
            <a:fillRect/>
          </a:stretch>
        </p:blipFill>
        <p:spPr>
          <a:xfrm>
            <a:off x="1828800" y="2438400"/>
            <a:ext cx="5257800" cy="423976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457200" y="304800"/>
            <a:ext cx="8229600" cy="1143000"/>
          </a:xfrm>
        </p:spPr>
        <p:txBody>
          <a:bodyPr/>
          <a:lstStyle/>
          <a:p>
            <a:pPr eaLnBrk="1" hangingPunct="1">
              <a:defRPr/>
            </a:pPr>
            <a:r>
              <a:rPr lang="en-US" dirty="0" smtClean="0"/>
              <a:t>Coverage</a:t>
            </a:r>
            <a:endParaRPr lang="en-US" dirty="0" smtClean="0">
              <a:latin typeface="Lucida Console" pitchFamily="49" charset="0"/>
            </a:endParaRPr>
          </a:p>
        </p:txBody>
      </p:sp>
      <p:pic>
        <p:nvPicPr>
          <p:cNvPr id="72707" name="Picture 3" descr="Needs coverage"/>
          <p:cNvPicPr>
            <a:picLocks noGrp="1" noChangeAspect="1" noChangeArrowheads="1"/>
          </p:cNvPicPr>
          <p:nvPr>
            <p:ph idx="1"/>
          </p:nvPr>
        </p:nvPicPr>
        <p:blipFill>
          <a:blip r:embed="rId3" cstate="print"/>
          <a:srcRect/>
          <a:stretch>
            <a:fillRect/>
          </a:stretch>
        </p:blipFill>
        <p:spPr>
          <a:xfrm>
            <a:off x="990600" y="1524000"/>
            <a:ext cx="7010400" cy="4802188"/>
          </a:xfr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457200" y="228600"/>
            <a:ext cx="8229600" cy="1143000"/>
          </a:xfrm>
        </p:spPr>
        <p:txBody>
          <a:bodyPr/>
          <a:lstStyle/>
          <a:p>
            <a:pPr eaLnBrk="1" hangingPunct="1">
              <a:defRPr/>
            </a:pPr>
            <a:r>
              <a:rPr lang="en-US" dirty="0" smtClean="0"/>
              <a:t>Quality</a:t>
            </a:r>
          </a:p>
        </p:txBody>
      </p:sp>
      <p:pic>
        <p:nvPicPr>
          <p:cNvPr id="73731" name="Picture 3" descr="Quality"/>
          <p:cNvPicPr>
            <a:picLocks noGrp="1" noChangeAspect="1" noChangeArrowheads="1"/>
          </p:cNvPicPr>
          <p:nvPr>
            <p:ph idx="1"/>
          </p:nvPr>
        </p:nvPicPr>
        <p:blipFill>
          <a:blip r:embed="rId3" cstate="print"/>
          <a:srcRect/>
          <a:stretch>
            <a:fillRect/>
          </a:stretch>
        </p:blipFill>
        <p:spPr>
          <a:xfrm>
            <a:off x="914400" y="1447800"/>
            <a:ext cx="7315200" cy="5219700"/>
          </a:xfr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1470025"/>
          </a:xfrm>
        </p:spPr>
        <p:txBody>
          <a:bodyPr/>
          <a:lstStyle/>
          <a:p>
            <a:r>
              <a:rPr lang="en-US" dirty="0" smtClean="0"/>
              <a:t>Current Projects in Closure</a:t>
            </a:r>
            <a:endParaRPr lang="en-US" dirty="0"/>
          </a:p>
        </p:txBody>
      </p:sp>
      <p:sp>
        <p:nvSpPr>
          <p:cNvPr id="5" name="TextBox 4"/>
          <p:cNvSpPr txBox="1"/>
          <p:nvPr/>
        </p:nvSpPr>
        <p:spPr>
          <a:xfrm>
            <a:off x="457200" y="1219200"/>
            <a:ext cx="8305800" cy="6186309"/>
          </a:xfrm>
          <a:prstGeom prst="rect">
            <a:avLst/>
          </a:prstGeom>
          <a:noFill/>
        </p:spPr>
        <p:txBody>
          <a:bodyPr wrap="square" rtlCol="0">
            <a:spAutoFit/>
          </a:bodyPr>
          <a:lstStyle/>
          <a:p>
            <a:pPr>
              <a:buFont typeface="Arial" pitchFamily="34" charset="0"/>
              <a:buChar char="•"/>
            </a:pPr>
            <a:r>
              <a:rPr lang="en-US" sz="2000" b="1" dirty="0" smtClean="0"/>
              <a:t> Viral projects</a:t>
            </a:r>
          </a:p>
          <a:p>
            <a:pPr lvl="1">
              <a:buFont typeface="Arial" pitchFamily="34" charset="0"/>
              <a:buChar char="•"/>
            </a:pPr>
            <a:r>
              <a:rPr lang="en-US" dirty="0" smtClean="0"/>
              <a:t> </a:t>
            </a:r>
            <a:r>
              <a:rPr lang="en-US" u="sng" dirty="0" smtClean="0"/>
              <a:t>Influenza</a:t>
            </a:r>
          </a:p>
          <a:p>
            <a:pPr lvl="2">
              <a:buFont typeface="Arial" pitchFamily="34" charset="0"/>
              <a:buChar char="•"/>
            </a:pPr>
            <a:r>
              <a:rPr lang="en-US" dirty="0" smtClean="0"/>
              <a:t> Human A – 10 collections - Sanger</a:t>
            </a:r>
          </a:p>
          <a:p>
            <a:pPr lvl="2">
              <a:buFont typeface="Arial" pitchFamily="34" charset="0"/>
              <a:buChar char="•"/>
            </a:pPr>
            <a:r>
              <a:rPr lang="en-US" dirty="0" smtClean="0"/>
              <a:t> Human B – none currently</a:t>
            </a:r>
          </a:p>
          <a:p>
            <a:pPr lvl="2">
              <a:buFont typeface="Arial" pitchFamily="34" charset="0"/>
              <a:buChar char="•"/>
            </a:pPr>
            <a:r>
              <a:rPr lang="en-US" dirty="0" smtClean="0"/>
              <a:t> Avian – 8 collections - </a:t>
            </a:r>
            <a:r>
              <a:rPr lang="en-US" dirty="0" err="1" smtClean="0"/>
              <a:t>NextGen</a:t>
            </a:r>
            <a:endParaRPr lang="en-US" dirty="0" smtClean="0"/>
          </a:p>
          <a:p>
            <a:pPr lvl="2">
              <a:buFont typeface="Arial" pitchFamily="34" charset="0"/>
              <a:buChar char="•"/>
            </a:pPr>
            <a:r>
              <a:rPr lang="en-US" dirty="0" smtClean="0"/>
              <a:t> Swine-origin pandemic – 16 collections - Sanger</a:t>
            </a:r>
          </a:p>
          <a:p>
            <a:pPr lvl="1">
              <a:buFont typeface="Arial" pitchFamily="34" charset="0"/>
              <a:buChar char="•"/>
            </a:pPr>
            <a:r>
              <a:rPr lang="en-US" dirty="0" smtClean="0"/>
              <a:t> </a:t>
            </a:r>
            <a:r>
              <a:rPr lang="en-US" u="sng" dirty="0" smtClean="0"/>
              <a:t>Rotavirus</a:t>
            </a:r>
            <a:r>
              <a:rPr lang="en-US" dirty="0" smtClean="0"/>
              <a:t> – 5 collections – Sanger and </a:t>
            </a:r>
            <a:r>
              <a:rPr lang="en-US" dirty="0" err="1" smtClean="0"/>
              <a:t>NextGen</a:t>
            </a:r>
            <a:endParaRPr lang="en-US" dirty="0" smtClean="0"/>
          </a:p>
          <a:p>
            <a:pPr lvl="1">
              <a:buFont typeface="Arial" pitchFamily="34" charset="0"/>
              <a:buChar char="•"/>
            </a:pPr>
            <a:r>
              <a:rPr lang="en-US" dirty="0" smtClean="0"/>
              <a:t> </a:t>
            </a:r>
            <a:r>
              <a:rPr lang="en-US" u="sng" dirty="0" err="1" smtClean="0"/>
              <a:t>Coronavirus</a:t>
            </a:r>
            <a:endParaRPr lang="en-US" u="sng" dirty="0" smtClean="0"/>
          </a:p>
          <a:p>
            <a:pPr lvl="2">
              <a:buFont typeface="Arial" pitchFamily="34" charset="0"/>
              <a:buChar char="•"/>
            </a:pPr>
            <a:r>
              <a:rPr lang="en-US" dirty="0" smtClean="0"/>
              <a:t> Bat - </a:t>
            </a:r>
            <a:r>
              <a:rPr lang="en-US" dirty="0" err="1" smtClean="0"/>
              <a:t>NextGen</a:t>
            </a:r>
            <a:endParaRPr lang="en-US" dirty="0" smtClean="0"/>
          </a:p>
          <a:p>
            <a:pPr lvl="2">
              <a:buFont typeface="Arial" pitchFamily="34" charset="0"/>
              <a:buChar char="•"/>
            </a:pPr>
            <a:r>
              <a:rPr lang="en-US" dirty="0" smtClean="0"/>
              <a:t> Canine, feline, </a:t>
            </a:r>
            <a:r>
              <a:rPr lang="en-US" dirty="0" err="1" smtClean="0"/>
              <a:t>murine</a:t>
            </a:r>
            <a:r>
              <a:rPr lang="en-US" dirty="0" smtClean="0"/>
              <a:t> – 3 collections - Sanger</a:t>
            </a:r>
          </a:p>
          <a:p>
            <a:pPr lvl="2">
              <a:buFont typeface="Arial" pitchFamily="34" charset="0"/>
              <a:buChar char="•"/>
            </a:pPr>
            <a:r>
              <a:rPr lang="en-US" dirty="0" smtClean="0"/>
              <a:t> Human SARS  - 3 collections – Sanger, testing </a:t>
            </a:r>
            <a:r>
              <a:rPr lang="en-US" dirty="0" err="1" smtClean="0"/>
              <a:t>NextGen</a:t>
            </a:r>
            <a:endParaRPr lang="en-US" dirty="0" smtClean="0"/>
          </a:p>
          <a:p>
            <a:pPr lvl="2">
              <a:buFont typeface="Arial" pitchFamily="34" charset="0"/>
              <a:buChar char="•"/>
            </a:pPr>
            <a:r>
              <a:rPr lang="en-US" dirty="0" smtClean="0"/>
              <a:t> Human </a:t>
            </a:r>
            <a:r>
              <a:rPr lang="en-US" dirty="0" err="1" smtClean="0"/>
              <a:t>coronavirus</a:t>
            </a:r>
            <a:r>
              <a:rPr lang="en-US" dirty="0" smtClean="0"/>
              <a:t> – 2 collections - Sanger</a:t>
            </a:r>
          </a:p>
          <a:p>
            <a:pPr lvl="1">
              <a:buFont typeface="Arial" pitchFamily="34" charset="0"/>
              <a:buChar char="•"/>
            </a:pPr>
            <a:r>
              <a:rPr lang="en-US" dirty="0" smtClean="0"/>
              <a:t> </a:t>
            </a:r>
            <a:r>
              <a:rPr lang="en-US" u="sng" dirty="0" err="1" smtClean="0"/>
              <a:t>Paramyxovirus</a:t>
            </a:r>
            <a:endParaRPr lang="en-US" u="sng" dirty="0" smtClean="0"/>
          </a:p>
          <a:p>
            <a:pPr lvl="2">
              <a:buFont typeface="Arial" pitchFamily="34" charset="0"/>
              <a:buChar char="•"/>
            </a:pPr>
            <a:r>
              <a:rPr lang="en-US" dirty="0" smtClean="0"/>
              <a:t> </a:t>
            </a:r>
            <a:r>
              <a:rPr lang="en-US" dirty="0" err="1" smtClean="0"/>
              <a:t>Metapneumovirus</a:t>
            </a:r>
            <a:r>
              <a:rPr lang="en-US" dirty="0" smtClean="0"/>
              <a:t> – 15 samples – Sanger, will test </a:t>
            </a:r>
            <a:r>
              <a:rPr lang="en-US" dirty="0" err="1" smtClean="0"/>
              <a:t>NextGen</a:t>
            </a:r>
            <a:endParaRPr lang="en-US" dirty="0" smtClean="0"/>
          </a:p>
          <a:p>
            <a:pPr lvl="2">
              <a:buFont typeface="Arial" pitchFamily="34" charset="0"/>
              <a:buChar char="•"/>
            </a:pPr>
            <a:r>
              <a:rPr lang="en-US" dirty="0" smtClean="0"/>
              <a:t> Respiratory </a:t>
            </a:r>
            <a:r>
              <a:rPr lang="en-US" dirty="0" err="1" smtClean="0"/>
              <a:t>Syncytial</a:t>
            </a:r>
            <a:r>
              <a:rPr lang="en-US" dirty="0" smtClean="0"/>
              <a:t> Virus – 70 samples - Sanger</a:t>
            </a:r>
          </a:p>
          <a:p>
            <a:pPr lvl="1">
              <a:buFont typeface="Arial" pitchFamily="34" charset="0"/>
              <a:buChar char="•"/>
            </a:pPr>
            <a:r>
              <a:rPr lang="en-US" dirty="0" smtClean="0"/>
              <a:t> </a:t>
            </a:r>
            <a:r>
              <a:rPr lang="en-US" u="sng" dirty="0" smtClean="0"/>
              <a:t>MMR</a:t>
            </a:r>
          </a:p>
          <a:p>
            <a:pPr lvl="2">
              <a:buFont typeface="Arial" pitchFamily="34" charset="0"/>
              <a:buChar char="•"/>
            </a:pPr>
            <a:r>
              <a:rPr lang="en-US" dirty="0" smtClean="0"/>
              <a:t> Measles - completed</a:t>
            </a:r>
          </a:p>
          <a:p>
            <a:pPr lvl="2">
              <a:buFont typeface="Arial" pitchFamily="34" charset="0"/>
              <a:buChar char="•"/>
            </a:pPr>
            <a:r>
              <a:rPr lang="en-US" dirty="0" smtClean="0"/>
              <a:t> Mumps – not yet started</a:t>
            </a:r>
          </a:p>
          <a:p>
            <a:pPr lvl="2">
              <a:buFont typeface="Arial" pitchFamily="34" charset="0"/>
              <a:buChar char="•"/>
            </a:pPr>
            <a:r>
              <a:rPr lang="en-US" dirty="0" smtClean="0"/>
              <a:t> Rubella – 16 samples - Sanger</a:t>
            </a:r>
          </a:p>
          <a:p>
            <a:endParaRPr lang="en-US" dirty="0" smtClean="0"/>
          </a:p>
          <a:p>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Viral </a:t>
            </a:r>
            <a:r>
              <a:rPr lang="en-US" dirty="0" err="1" smtClean="0"/>
              <a:t>NextGen</a:t>
            </a:r>
            <a:r>
              <a:rPr lang="en-US" dirty="0" smtClean="0"/>
              <a:t> Pipeline</a:t>
            </a:r>
            <a:endParaRPr lang="en-US" dirty="0"/>
          </a:p>
        </p:txBody>
      </p:sp>
      <p:sp>
        <p:nvSpPr>
          <p:cNvPr id="3" name="Content Placeholder 2"/>
          <p:cNvSpPr>
            <a:spLocks noGrp="1"/>
          </p:cNvSpPr>
          <p:nvPr>
            <p:ph idx="1"/>
          </p:nvPr>
        </p:nvSpPr>
        <p:spPr/>
        <p:txBody>
          <a:bodyPr/>
          <a:lstStyle/>
          <a:p>
            <a:r>
              <a:rPr lang="en-US" dirty="0" smtClean="0"/>
              <a:t>Avian Influenza</a:t>
            </a:r>
          </a:p>
          <a:p>
            <a:r>
              <a:rPr lang="en-US" dirty="0" smtClean="0"/>
              <a:t>Rotavirus (in the testing phase)</a:t>
            </a:r>
          </a:p>
          <a:p>
            <a:r>
              <a:rPr lang="en-US" dirty="0" err="1" smtClean="0"/>
              <a:t>Coronavirus</a:t>
            </a:r>
            <a:r>
              <a:rPr lang="en-US" dirty="0" smtClean="0"/>
              <a:t> (in the testing phase)</a:t>
            </a:r>
          </a:p>
          <a:p>
            <a:r>
              <a:rPr lang="en-US" dirty="0" err="1" smtClean="0"/>
              <a:t>Paramyxovirus</a:t>
            </a:r>
            <a:r>
              <a:rPr lang="en-US" dirty="0" smtClean="0"/>
              <a:t> (in the testing phase)</a:t>
            </a:r>
          </a:p>
          <a:p>
            <a:r>
              <a:rPr lang="en-US" dirty="0" smtClean="0"/>
              <a:t>Adenovirus</a:t>
            </a:r>
          </a:p>
          <a:p>
            <a:r>
              <a:rPr lang="en-US" dirty="0" err="1" smtClean="0"/>
              <a:t>Norovirus</a:t>
            </a:r>
            <a:endParaRPr lang="en-US" dirty="0" smtClean="0"/>
          </a:p>
          <a:p>
            <a:r>
              <a:rPr lang="en-US" dirty="0" err="1" smtClean="0"/>
              <a:t>Arbovirus</a:t>
            </a:r>
            <a:r>
              <a:rPr lang="en-US" dirty="0" smtClean="0"/>
              <a:t> (not in closure)</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fontScale="90000"/>
          </a:bodyPr>
          <a:lstStyle/>
          <a:p>
            <a:r>
              <a:rPr lang="en-US" dirty="0" smtClean="0"/>
              <a:t>Influenza </a:t>
            </a:r>
            <a:r>
              <a:rPr lang="en-US" dirty="0" err="1" smtClean="0"/>
              <a:t>NextGen</a:t>
            </a:r>
            <a:r>
              <a:rPr lang="en-US" dirty="0" smtClean="0"/>
              <a:t> Pipeline Workflow</a:t>
            </a:r>
            <a:endParaRPr lang="en-US" dirty="0"/>
          </a:p>
        </p:txBody>
      </p:sp>
      <p:sp>
        <p:nvSpPr>
          <p:cNvPr id="4" name="Down Arrow 3"/>
          <p:cNvSpPr/>
          <p:nvPr/>
        </p:nvSpPr>
        <p:spPr>
          <a:xfrm>
            <a:off x="1676400" y="5715000"/>
            <a:ext cx="533400" cy="1066800"/>
          </a:xfrm>
          <a:prstGeom prst="downArrow">
            <a:avLst/>
          </a:prstGeom>
          <a:scene3d>
            <a:camera prst="orthographicFront">
              <a:rot lat="0" lon="1769998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6200" y="5791200"/>
            <a:ext cx="12954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err="1" smtClean="0">
                <a:solidFill>
                  <a:schemeClr val="tx1"/>
                </a:solidFill>
              </a:rPr>
              <a:t>NextGen</a:t>
            </a:r>
            <a:r>
              <a:rPr lang="en-US" u="sng" dirty="0" smtClean="0">
                <a:solidFill>
                  <a:schemeClr val="tx1"/>
                </a:solidFill>
              </a:rPr>
              <a:t> Validation</a:t>
            </a:r>
            <a:endParaRPr lang="en-US" u="sng" dirty="0">
              <a:solidFill>
                <a:schemeClr val="tx1"/>
              </a:solidFill>
            </a:endParaRPr>
          </a:p>
        </p:txBody>
      </p:sp>
      <p:sp>
        <p:nvSpPr>
          <p:cNvPr id="9" name="Down Arrow 8"/>
          <p:cNvSpPr/>
          <p:nvPr/>
        </p:nvSpPr>
        <p:spPr>
          <a:xfrm>
            <a:off x="4953000" y="32004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371600" y="6248400"/>
            <a:ext cx="1143000" cy="523220"/>
          </a:xfrm>
          <a:prstGeom prst="rect">
            <a:avLst/>
          </a:prstGeom>
          <a:noFill/>
        </p:spPr>
        <p:txBody>
          <a:bodyPr wrap="square" rtlCol="0">
            <a:spAutoFit/>
          </a:bodyPr>
          <a:lstStyle/>
          <a:p>
            <a:r>
              <a:rPr lang="en-US" sz="1400" i="1" dirty="0" smtClean="0"/>
              <a:t>Sample is finished</a:t>
            </a:r>
            <a:endParaRPr lang="en-US" sz="1400" i="1" dirty="0"/>
          </a:p>
        </p:txBody>
      </p:sp>
      <p:sp>
        <p:nvSpPr>
          <p:cNvPr id="16" name="Rounded Rectangle 15"/>
          <p:cNvSpPr/>
          <p:nvPr/>
        </p:nvSpPr>
        <p:spPr>
          <a:xfrm>
            <a:off x="228600" y="990600"/>
            <a:ext cx="8763000" cy="22098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711200">
              <a:lnSpc>
                <a:spcPct val="90000"/>
              </a:lnSpc>
              <a:spcBef>
                <a:spcPct val="0"/>
              </a:spcBef>
              <a:spcAft>
                <a:spcPct val="35000"/>
              </a:spcAft>
            </a:pPr>
            <a:r>
              <a:rPr lang="en-US" u="sng" dirty="0" smtClean="0">
                <a:solidFill>
                  <a:schemeClr val="tx1"/>
                </a:solidFill>
              </a:rPr>
              <a:t>Assembly and post-assembly processing</a:t>
            </a:r>
          </a:p>
          <a:p>
            <a:pPr marL="114300" lvl="1" indent="-114300" defTabSz="622300">
              <a:lnSpc>
                <a:spcPct val="90000"/>
              </a:lnSpc>
              <a:spcBef>
                <a:spcPct val="0"/>
              </a:spcBef>
              <a:spcAft>
                <a:spcPct val="15000"/>
              </a:spcAft>
              <a:buChar char="••"/>
            </a:pPr>
            <a:r>
              <a:rPr lang="en-US" sz="1400" dirty="0" smtClean="0">
                <a:solidFill>
                  <a:schemeClr val="tx1"/>
                </a:solidFill>
              </a:rPr>
              <a:t>Currently done by Tim and Danny</a:t>
            </a:r>
          </a:p>
          <a:p>
            <a:pPr marL="114300" lvl="1" indent="-114300" defTabSz="622300">
              <a:lnSpc>
                <a:spcPct val="90000"/>
              </a:lnSpc>
              <a:spcBef>
                <a:spcPct val="0"/>
              </a:spcBef>
              <a:spcAft>
                <a:spcPct val="15000"/>
              </a:spcAft>
              <a:buChar char="••"/>
            </a:pPr>
            <a:r>
              <a:rPr lang="en-US" sz="1400" dirty="0" err="1" smtClean="0">
                <a:solidFill>
                  <a:schemeClr val="tx1"/>
                </a:solidFill>
              </a:rPr>
              <a:t>Deconvoluted</a:t>
            </a:r>
            <a:r>
              <a:rPr lang="en-US" sz="1400" dirty="0" smtClean="0">
                <a:solidFill>
                  <a:schemeClr val="tx1"/>
                </a:solidFill>
              </a:rPr>
              <a:t> reads are assembled with CLC mapping assembly</a:t>
            </a:r>
          </a:p>
          <a:p>
            <a:pPr marL="114300" lvl="1" indent="-114300" defTabSz="622300">
              <a:lnSpc>
                <a:spcPct val="90000"/>
              </a:lnSpc>
              <a:spcBef>
                <a:spcPct val="0"/>
              </a:spcBef>
              <a:spcAft>
                <a:spcPct val="15000"/>
              </a:spcAft>
              <a:buChar char="••"/>
            </a:pPr>
            <a:r>
              <a:rPr lang="en-US" sz="1400" dirty="0" smtClean="0">
                <a:solidFill>
                  <a:srgbClr val="FF0000"/>
                </a:solidFill>
              </a:rPr>
              <a:t>cas2consed</a:t>
            </a:r>
            <a:r>
              <a:rPr lang="en-US" sz="1400" dirty="0" smtClean="0">
                <a:solidFill>
                  <a:schemeClr val="tx1"/>
                </a:solidFill>
              </a:rPr>
              <a:t> builds </a:t>
            </a:r>
            <a:r>
              <a:rPr lang="en-US" sz="1400" dirty="0" err="1" smtClean="0">
                <a:solidFill>
                  <a:srgbClr val="FF0000"/>
                </a:solidFill>
              </a:rPr>
              <a:t>Consed</a:t>
            </a:r>
            <a:r>
              <a:rPr lang="en-US" sz="1400" dirty="0" smtClean="0">
                <a:solidFill>
                  <a:schemeClr val="tx1"/>
                </a:solidFill>
              </a:rPr>
              <a:t> package (ace.1) and does coverage trimming  (ace.2)</a:t>
            </a:r>
          </a:p>
          <a:p>
            <a:pPr marL="114300" lvl="1" indent="-114300" defTabSz="622300">
              <a:lnSpc>
                <a:spcPct val="90000"/>
              </a:lnSpc>
              <a:spcBef>
                <a:spcPct val="0"/>
              </a:spcBef>
              <a:spcAft>
                <a:spcPct val="15000"/>
              </a:spcAft>
              <a:buChar char="••"/>
            </a:pPr>
            <a:r>
              <a:rPr lang="en-US" sz="1400" dirty="0" err="1" smtClean="0">
                <a:solidFill>
                  <a:srgbClr val="FF0000"/>
                </a:solidFill>
              </a:rPr>
              <a:t>autoTasker</a:t>
            </a:r>
            <a:r>
              <a:rPr lang="en-US" sz="1400" dirty="0" smtClean="0">
                <a:solidFill>
                  <a:schemeClr val="tx1"/>
                </a:solidFill>
              </a:rPr>
              <a:t> and </a:t>
            </a:r>
            <a:r>
              <a:rPr lang="en-US" sz="1400" dirty="0" err="1" smtClean="0">
                <a:solidFill>
                  <a:srgbClr val="FF0000"/>
                </a:solidFill>
              </a:rPr>
              <a:t>fluValidator</a:t>
            </a:r>
            <a:endParaRPr lang="en-US" sz="1400" dirty="0" smtClean="0">
              <a:solidFill>
                <a:srgbClr val="FF0000"/>
              </a:solidFill>
            </a:endParaRPr>
          </a:p>
          <a:p>
            <a:pPr marL="114300" lvl="1" indent="-114300" defTabSz="622300">
              <a:lnSpc>
                <a:spcPct val="90000"/>
              </a:lnSpc>
              <a:spcBef>
                <a:spcPct val="0"/>
              </a:spcBef>
              <a:spcAft>
                <a:spcPct val="15000"/>
              </a:spcAft>
              <a:buChar char="••"/>
            </a:pPr>
            <a:r>
              <a:rPr lang="en-US" sz="1400" dirty="0" smtClean="0">
                <a:solidFill>
                  <a:schemeClr val="tx1"/>
                </a:solidFill>
              </a:rPr>
              <a:t> Files are deposited to /</a:t>
            </a:r>
            <a:r>
              <a:rPr lang="en-US" sz="1400" dirty="0" err="1" smtClean="0">
                <a:solidFill>
                  <a:schemeClr val="tx1"/>
                </a:solidFill>
              </a:rPr>
              <a:t>usr</a:t>
            </a:r>
            <a:r>
              <a:rPr lang="en-US" sz="1400" dirty="0" smtClean="0">
                <a:solidFill>
                  <a:schemeClr val="tx1"/>
                </a:solidFill>
              </a:rPr>
              <a:t>/local/projects/VHTNGS/</a:t>
            </a:r>
            <a:r>
              <a:rPr lang="en-US" sz="1400" dirty="0" err="1" smtClean="0">
                <a:solidFill>
                  <a:schemeClr val="tx1"/>
                </a:solidFill>
              </a:rPr>
              <a:t>sample_data_new</a:t>
            </a:r>
            <a:r>
              <a:rPr lang="en-US" sz="1400" dirty="0" smtClean="0">
                <a:solidFill>
                  <a:schemeClr val="tx1"/>
                </a:solidFill>
              </a:rPr>
              <a:t>/&lt;db&gt;/&lt;collection&gt;/&lt;</a:t>
            </a:r>
            <a:r>
              <a:rPr lang="en-US" sz="1400" dirty="0" err="1" smtClean="0">
                <a:solidFill>
                  <a:schemeClr val="tx1"/>
                </a:solidFill>
              </a:rPr>
              <a:t>bac_id</a:t>
            </a:r>
            <a:r>
              <a:rPr lang="en-US" sz="1400" dirty="0" smtClean="0">
                <a:solidFill>
                  <a:schemeClr val="tx1"/>
                </a:solidFill>
              </a:rPr>
              <a:t>&gt;/mapping/</a:t>
            </a:r>
            <a:r>
              <a:rPr lang="en-US" sz="1400" dirty="0" err="1" smtClean="0">
                <a:solidFill>
                  <a:schemeClr val="tx1"/>
                </a:solidFill>
              </a:rPr>
              <a:t>consed_with_sanger</a:t>
            </a:r>
            <a:r>
              <a:rPr lang="en-US" sz="1400" dirty="0" smtClean="0">
                <a:solidFill>
                  <a:schemeClr val="tx1"/>
                </a:solidFill>
              </a:rPr>
              <a:t>/</a:t>
            </a:r>
            <a:endParaRPr lang="en-US" sz="1400" dirty="0">
              <a:solidFill>
                <a:schemeClr val="tx1"/>
              </a:solidFill>
            </a:endParaRPr>
          </a:p>
        </p:txBody>
      </p:sp>
      <p:sp>
        <p:nvSpPr>
          <p:cNvPr id="18" name="Rounded Rectangle 17"/>
          <p:cNvSpPr/>
          <p:nvPr/>
        </p:nvSpPr>
        <p:spPr>
          <a:xfrm>
            <a:off x="2438400" y="3581400"/>
            <a:ext cx="6705600" cy="25908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u="sng" dirty="0" smtClean="0">
                <a:solidFill>
                  <a:schemeClr val="tx1"/>
                </a:solidFill>
              </a:rPr>
              <a:t>Closure analysis (closure round 1) </a:t>
            </a:r>
          </a:p>
          <a:p>
            <a:pPr lvl="0" algn="ctr"/>
            <a:endParaRPr lang="en-US" u="sng" dirty="0" smtClean="0">
              <a:solidFill>
                <a:schemeClr val="tx1"/>
              </a:solidFill>
            </a:endParaRPr>
          </a:p>
          <a:p>
            <a:pPr>
              <a:buFont typeface="Arial" pitchFamily="34" charset="0"/>
              <a:buChar char="•"/>
            </a:pPr>
            <a:r>
              <a:rPr lang="en-US" sz="1400" dirty="0" smtClean="0">
                <a:solidFill>
                  <a:schemeClr val="tx1"/>
                </a:solidFill>
              </a:rPr>
              <a:t> Samples are binned based on closure effort needed to complete them * </a:t>
            </a:r>
          </a:p>
          <a:p>
            <a:pPr>
              <a:buFont typeface="Arial" pitchFamily="34" charset="0"/>
              <a:buChar char="•"/>
            </a:pPr>
            <a:r>
              <a:rPr lang="en-US" sz="1400" dirty="0" smtClean="0">
                <a:solidFill>
                  <a:schemeClr val="tx1"/>
                </a:solidFill>
              </a:rPr>
              <a:t> ‘Initial Manual Edit’ queue in CTM is a common depository for samples that are ready for closure</a:t>
            </a:r>
          </a:p>
          <a:p>
            <a:pPr>
              <a:buFont typeface="Arial" pitchFamily="34" charset="0"/>
              <a:buChar char="•"/>
            </a:pPr>
            <a:r>
              <a:rPr lang="en-US" sz="1400" dirty="0" smtClean="0">
                <a:solidFill>
                  <a:schemeClr val="tx1"/>
                </a:solidFill>
              </a:rPr>
              <a:t> Editing in </a:t>
            </a:r>
            <a:r>
              <a:rPr lang="en-US" sz="1400" dirty="0" err="1" smtClean="0">
                <a:solidFill>
                  <a:srgbClr val="FF0000"/>
                </a:solidFill>
              </a:rPr>
              <a:t>Consed</a:t>
            </a:r>
            <a:r>
              <a:rPr lang="en-US" sz="1400" dirty="0" smtClean="0">
                <a:solidFill>
                  <a:schemeClr val="tx1"/>
                </a:solidFill>
              </a:rPr>
              <a:t> (if needed based on </a:t>
            </a:r>
            <a:r>
              <a:rPr lang="en-US" sz="1400" dirty="0" err="1" smtClean="0">
                <a:solidFill>
                  <a:srgbClr val="FF0000"/>
                </a:solidFill>
              </a:rPr>
              <a:t>autoTasker</a:t>
            </a:r>
            <a:r>
              <a:rPr lang="en-US" sz="1400" dirty="0" smtClean="0">
                <a:solidFill>
                  <a:schemeClr val="tx1"/>
                </a:solidFill>
              </a:rPr>
              <a:t> and </a:t>
            </a:r>
            <a:r>
              <a:rPr lang="en-US" sz="1400" dirty="0" err="1" smtClean="0">
                <a:solidFill>
                  <a:srgbClr val="FF0000"/>
                </a:solidFill>
              </a:rPr>
              <a:t>fluValidator</a:t>
            </a:r>
            <a:r>
              <a:rPr lang="en-US" sz="1400" dirty="0" smtClean="0">
                <a:solidFill>
                  <a:schemeClr val="tx1"/>
                </a:solidFill>
              </a:rPr>
              <a:t> outputs)</a:t>
            </a:r>
          </a:p>
          <a:p>
            <a:pPr>
              <a:buFont typeface="Arial" pitchFamily="34" charset="0"/>
              <a:buChar char="•"/>
            </a:pPr>
            <a:r>
              <a:rPr lang="en-US" sz="1400" dirty="0" smtClean="0">
                <a:solidFill>
                  <a:schemeClr val="tx1"/>
                </a:solidFill>
              </a:rPr>
              <a:t> Closure reactions (tasks) assignment in CTM (if needed) or custom primer design (if needed). Tasks are assigned from either random primer plates or closure primer plates if available. Custom primers are not tracked in GLK and custom primers task assignment is done outside of CTM</a:t>
            </a:r>
            <a:endParaRPr lang="en-US" sz="1400" dirty="0">
              <a:solidFill>
                <a:schemeClr val="tx1"/>
              </a:solidFill>
            </a:endParaRPr>
          </a:p>
        </p:txBody>
      </p:sp>
      <p:sp>
        <p:nvSpPr>
          <p:cNvPr id="24" name="Down Arrow 23"/>
          <p:cNvSpPr/>
          <p:nvPr/>
        </p:nvSpPr>
        <p:spPr>
          <a:xfrm>
            <a:off x="5029200" y="6172200"/>
            <a:ext cx="2286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0" y="4724400"/>
            <a:ext cx="13716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Draft Submission</a:t>
            </a:r>
            <a:endParaRPr lang="en-US" u="sng" dirty="0">
              <a:solidFill>
                <a:schemeClr val="tx1"/>
              </a:solidFill>
            </a:endParaRPr>
          </a:p>
        </p:txBody>
      </p:sp>
      <p:sp>
        <p:nvSpPr>
          <p:cNvPr id="17" name="Down Arrow 16"/>
          <p:cNvSpPr/>
          <p:nvPr/>
        </p:nvSpPr>
        <p:spPr>
          <a:xfrm>
            <a:off x="1676400" y="4572000"/>
            <a:ext cx="533400" cy="1066800"/>
          </a:xfrm>
          <a:prstGeom prst="downArrow">
            <a:avLst/>
          </a:prstGeom>
          <a:scene3d>
            <a:camera prst="orthographicFront">
              <a:rot lat="0" lon="1769998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295400" y="5181600"/>
            <a:ext cx="1143000" cy="738664"/>
          </a:xfrm>
          <a:prstGeom prst="rect">
            <a:avLst/>
          </a:prstGeom>
          <a:noFill/>
        </p:spPr>
        <p:txBody>
          <a:bodyPr wrap="square" rtlCol="0">
            <a:spAutoFit/>
          </a:bodyPr>
          <a:lstStyle/>
          <a:p>
            <a:pPr algn="ctr"/>
            <a:r>
              <a:rPr lang="en-US" sz="1400" i="1" dirty="0" smtClean="0"/>
              <a:t>Sample requires too much effort</a:t>
            </a:r>
            <a:endParaRPr lang="en-US" sz="1400" i="1" dirty="0"/>
          </a:p>
        </p:txBody>
      </p:sp>
      <p:sp>
        <p:nvSpPr>
          <p:cNvPr id="20" name="Rounded Rectangle 19"/>
          <p:cNvSpPr/>
          <p:nvPr/>
        </p:nvSpPr>
        <p:spPr>
          <a:xfrm>
            <a:off x="76200" y="3657600"/>
            <a:ext cx="13716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Deprecated</a:t>
            </a:r>
            <a:endParaRPr lang="en-US" u="sng" dirty="0">
              <a:solidFill>
                <a:schemeClr val="tx1"/>
              </a:solidFill>
            </a:endParaRPr>
          </a:p>
        </p:txBody>
      </p:sp>
      <p:sp>
        <p:nvSpPr>
          <p:cNvPr id="26" name="Down Arrow 25"/>
          <p:cNvSpPr/>
          <p:nvPr/>
        </p:nvSpPr>
        <p:spPr>
          <a:xfrm>
            <a:off x="1676400" y="3810000"/>
            <a:ext cx="533400" cy="1066800"/>
          </a:xfrm>
          <a:prstGeom prst="downArrow">
            <a:avLst/>
          </a:prstGeom>
          <a:scene3d>
            <a:camera prst="orthographicFront">
              <a:rot lat="0" lon="1769998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95400" y="3352800"/>
            <a:ext cx="1143000" cy="954107"/>
          </a:xfrm>
          <a:prstGeom prst="rect">
            <a:avLst/>
          </a:prstGeom>
          <a:noFill/>
        </p:spPr>
        <p:txBody>
          <a:bodyPr wrap="square" rtlCol="0">
            <a:spAutoFit/>
          </a:bodyPr>
          <a:lstStyle/>
          <a:p>
            <a:pPr algn="ctr"/>
            <a:r>
              <a:rPr lang="en-US" sz="1400" i="1" dirty="0" smtClean="0"/>
              <a:t>Sample does not have complete segments</a:t>
            </a:r>
            <a:endParaRPr lang="en-US" sz="1400" i="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 y="1752600"/>
            <a:ext cx="8763000" cy="23622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tx1"/>
              </a:solidFill>
            </a:endParaRPr>
          </a:p>
          <a:p>
            <a:pPr algn="ctr"/>
            <a:r>
              <a:rPr lang="en-US" u="sng" dirty="0" smtClean="0">
                <a:solidFill>
                  <a:schemeClr val="tx1"/>
                </a:solidFill>
              </a:rPr>
              <a:t>Reassembly  with closure reads  </a:t>
            </a:r>
          </a:p>
          <a:p>
            <a:endParaRPr lang="en-US" sz="1600" dirty="0" smtClean="0">
              <a:solidFill>
                <a:schemeClr val="tx1"/>
              </a:solidFill>
            </a:endParaRPr>
          </a:p>
          <a:p>
            <a:pPr>
              <a:buFont typeface="Arial" pitchFamily="34" charset="0"/>
              <a:buChar char="•"/>
            </a:pPr>
            <a:r>
              <a:rPr lang="en-US" sz="1600" dirty="0" smtClean="0">
                <a:solidFill>
                  <a:schemeClr val="tx1"/>
                </a:solidFill>
              </a:rPr>
              <a:t> </a:t>
            </a:r>
            <a:r>
              <a:rPr lang="en-US" sz="1400" dirty="0" smtClean="0">
                <a:solidFill>
                  <a:schemeClr val="tx1"/>
                </a:solidFill>
              </a:rPr>
              <a:t>Currently done by Tim and Danny</a:t>
            </a:r>
          </a:p>
          <a:p>
            <a:pPr>
              <a:buFont typeface="Arial" pitchFamily="34" charset="0"/>
              <a:buChar char="•"/>
            </a:pPr>
            <a:r>
              <a:rPr lang="en-US" sz="1400" dirty="0" smtClean="0">
                <a:solidFill>
                  <a:schemeClr val="tx1"/>
                </a:solidFill>
              </a:rPr>
              <a:t> Sanger closure reads need to be uploaded to GLK prior to assembly</a:t>
            </a:r>
          </a:p>
          <a:p>
            <a:pPr marL="114300" lvl="1" indent="-114300" defTabSz="622300">
              <a:lnSpc>
                <a:spcPct val="90000"/>
              </a:lnSpc>
              <a:spcBef>
                <a:spcPct val="0"/>
              </a:spcBef>
              <a:spcAft>
                <a:spcPct val="15000"/>
              </a:spcAft>
              <a:buChar char="••"/>
            </a:pPr>
            <a:r>
              <a:rPr lang="en-US" sz="1400" dirty="0" smtClean="0">
                <a:solidFill>
                  <a:schemeClr val="tx1"/>
                </a:solidFill>
              </a:rPr>
              <a:t> </a:t>
            </a:r>
            <a:r>
              <a:rPr lang="en-US" sz="1400" dirty="0" err="1" smtClean="0">
                <a:solidFill>
                  <a:schemeClr val="tx1"/>
                </a:solidFill>
              </a:rPr>
              <a:t>Deconvoluted</a:t>
            </a:r>
            <a:r>
              <a:rPr lang="en-US" sz="1400" dirty="0" smtClean="0">
                <a:solidFill>
                  <a:schemeClr val="tx1"/>
                </a:solidFill>
              </a:rPr>
              <a:t> reads are assembled with CLC mapping assembly</a:t>
            </a:r>
          </a:p>
          <a:p>
            <a:pPr marL="114300" lvl="1" indent="-114300" defTabSz="622300">
              <a:lnSpc>
                <a:spcPct val="90000"/>
              </a:lnSpc>
              <a:spcBef>
                <a:spcPct val="0"/>
              </a:spcBef>
              <a:spcAft>
                <a:spcPct val="15000"/>
              </a:spcAft>
              <a:buChar char="••"/>
            </a:pPr>
            <a:r>
              <a:rPr lang="en-US" sz="1400" dirty="0" smtClean="0">
                <a:solidFill>
                  <a:srgbClr val="FF0000"/>
                </a:solidFill>
              </a:rPr>
              <a:t>cas2consed</a:t>
            </a:r>
            <a:r>
              <a:rPr lang="en-US" sz="1400" dirty="0" smtClean="0">
                <a:solidFill>
                  <a:schemeClr val="tx1"/>
                </a:solidFill>
              </a:rPr>
              <a:t> builds </a:t>
            </a:r>
            <a:r>
              <a:rPr lang="en-US" sz="1400" dirty="0" err="1" smtClean="0">
                <a:solidFill>
                  <a:srgbClr val="FF0000"/>
                </a:solidFill>
              </a:rPr>
              <a:t>Consed</a:t>
            </a:r>
            <a:r>
              <a:rPr lang="en-US" sz="1400" dirty="0" smtClean="0">
                <a:solidFill>
                  <a:schemeClr val="tx1"/>
                </a:solidFill>
              </a:rPr>
              <a:t> package</a:t>
            </a:r>
          </a:p>
          <a:p>
            <a:pPr marL="114300" lvl="1" indent="-114300" defTabSz="622300">
              <a:lnSpc>
                <a:spcPct val="90000"/>
              </a:lnSpc>
              <a:spcBef>
                <a:spcPct val="0"/>
              </a:spcBef>
              <a:spcAft>
                <a:spcPct val="15000"/>
              </a:spcAft>
              <a:buChar char="••"/>
            </a:pPr>
            <a:r>
              <a:rPr lang="en-US" sz="1400" dirty="0" err="1" smtClean="0">
                <a:solidFill>
                  <a:srgbClr val="FF0000"/>
                </a:solidFill>
              </a:rPr>
              <a:t>autoTasker</a:t>
            </a:r>
            <a:r>
              <a:rPr lang="en-US" sz="1400" dirty="0" smtClean="0">
                <a:solidFill>
                  <a:schemeClr val="tx1"/>
                </a:solidFill>
              </a:rPr>
              <a:t> and </a:t>
            </a:r>
            <a:r>
              <a:rPr lang="en-US" sz="1400" dirty="0" err="1" smtClean="0">
                <a:solidFill>
                  <a:srgbClr val="FF0000"/>
                </a:solidFill>
              </a:rPr>
              <a:t>fluValidator</a:t>
            </a:r>
            <a:endParaRPr lang="en-US" sz="1400" dirty="0" smtClean="0">
              <a:solidFill>
                <a:srgbClr val="FF0000"/>
              </a:solidFill>
            </a:endParaRPr>
          </a:p>
          <a:p>
            <a:pPr marL="114300" lvl="1" indent="-114300" defTabSz="622300">
              <a:lnSpc>
                <a:spcPct val="90000"/>
              </a:lnSpc>
              <a:spcBef>
                <a:spcPct val="0"/>
              </a:spcBef>
              <a:spcAft>
                <a:spcPct val="15000"/>
              </a:spcAft>
              <a:buChar char="••"/>
            </a:pPr>
            <a:r>
              <a:rPr lang="en-US" sz="1400" dirty="0" smtClean="0">
                <a:solidFill>
                  <a:schemeClr val="tx1"/>
                </a:solidFill>
              </a:rPr>
              <a:t> Files are deposited to /</a:t>
            </a:r>
            <a:r>
              <a:rPr lang="en-US" sz="1400" dirty="0" err="1" smtClean="0">
                <a:solidFill>
                  <a:schemeClr val="tx1"/>
                </a:solidFill>
              </a:rPr>
              <a:t>usr</a:t>
            </a:r>
            <a:r>
              <a:rPr lang="en-US" sz="1400" dirty="0" smtClean="0">
                <a:solidFill>
                  <a:schemeClr val="tx1"/>
                </a:solidFill>
              </a:rPr>
              <a:t>/local/projects/VHTNGS/</a:t>
            </a:r>
            <a:r>
              <a:rPr lang="en-US" sz="1400" dirty="0" err="1" smtClean="0">
                <a:solidFill>
                  <a:schemeClr val="tx1"/>
                </a:solidFill>
              </a:rPr>
              <a:t>sample_data_new</a:t>
            </a:r>
            <a:r>
              <a:rPr lang="en-US" sz="1400" dirty="0" smtClean="0">
                <a:solidFill>
                  <a:schemeClr val="tx1"/>
                </a:solidFill>
              </a:rPr>
              <a:t>/&lt;db&gt;/&lt;collection&gt;/&lt;</a:t>
            </a:r>
            <a:r>
              <a:rPr lang="en-US" sz="1400" dirty="0" err="1" smtClean="0">
                <a:solidFill>
                  <a:schemeClr val="tx1"/>
                </a:solidFill>
              </a:rPr>
              <a:t>bac_id</a:t>
            </a:r>
            <a:r>
              <a:rPr lang="en-US" sz="1400" dirty="0" smtClean="0">
                <a:solidFill>
                  <a:schemeClr val="tx1"/>
                </a:solidFill>
              </a:rPr>
              <a:t>&gt;/mapping/</a:t>
            </a:r>
            <a:r>
              <a:rPr lang="en-US" sz="1400" dirty="0" err="1" smtClean="0">
                <a:solidFill>
                  <a:schemeClr val="tx1"/>
                </a:solidFill>
              </a:rPr>
              <a:t>consed_with_sanger</a:t>
            </a:r>
            <a:r>
              <a:rPr lang="en-US" sz="1400" dirty="0" smtClean="0">
                <a:solidFill>
                  <a:schemeClr val="tx1"/>
                </a:solidFill>
              </a:rPr>
              <a:t>/</a:t>
            </a:r>
          </a:p>
          <a:p>
            <a:pPr>
              <a:buFont typeface="Arial" pitchFamily="34" charset="0"/>
              <a:buChar char="•"/>
            </a:pPr>
            <a:endParaRPr lang="en-US" sz="1600" dirty="0" smtClean="0">
              <a:solidFill>
                <a:schemeClr val="tx1"/>
              </a:solidFill>
            </a:endParaRPr>
          </a:p>
          <a:p>
            <a:pPr algn="ctr"/>
            <a:endParaRPr lang="en-US" dirty="0"/>
          </a:p>
        </p:txBody>
      </p:sp>
      <p:sp>
        <p:nvSpPr>
          <p:cNvPr id="5" name="Rounded Rectangle 4"/>
          <p:cNvSpPr/>
          <p:nvPr/>
        </p:nvSpPr>
        <p:spPr>
          <a:xfrm>
            <a:off x="228600" y="152400"/>
            <a:ext cx="8686800" cy="12192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smtClean="0">
              <a:solidFill>
                <a:schemeClr val="tx1"/>
              </a:solidFill>
            </a:endParaRPr>
          </a:p>
          <a:p>
            <a:pPr algn="ctr"/>
            <a:endParaRPr lang="en-US" sz="1600" dirty="0" smtClean="0">
              <a:solidFill>
                <a:schemeClr val="tx1"/>
              </a:solidFill>
            </a:endParaRPr>
          </a:p>
          <a:p>
            <a:pPr algn="ctr"/>
            <a:r>
              <a:rPr lang="en-US" u="sng" dirty="0" smtClean="0">
                <a:solidFill>
                  <a:schemeClr val="tx1"/>
                </a:solidFill>
              </a:rPr>
              <a:t>Closure reactions and sequencing</a:t>
            </a:r>
          </a:p>
          <a:p>
            <a:pPr>
              <a:buFont typeface="Arial" pitchFamily="34" charset="0"/>
              <a:buChar char="•"/>
            </a:pPr>
            <a:endParaRPr lang="en-US" sz="1400" dirty="0" smtClean="0">
              <a:solidFill>
                <a:srgbClr val="FF0000"/>
              </a:solidFill>
            </a:endParaRPr>
          </a:p>
          <a:p>
            <a:pPr>
              <a:buFont typeface="Arial" pitchFamily="34" charset="0"/>
              <a:buChar char="•"/>
            </a:pPr>
            <a:r>
              <a:rPr lang="en-US" sz="1400" dirty="0" smtClean="0">
                <a:solidFill>
                  <a:schemeClr val="tx1"/>
                </a:solidFill>
              </a:rPr>
              <a:t> </a:t>
            </a:r>
            <a:r>
              <a:rPr lang="en-US" sz="1400" dirty="0" smtClean="0">
                <a:solidFill>
                  <a:srgbClr val="FF0000"/>
                </a:solidFill>
              </a:rPr>
              <a:t>CreateClosureRedoPlate.pl</a:t>
            </a:r>
            <a:r>
              <a:rPr lang="en-US" sz="1400" dirty="0" smtClean="0">
                <a:solidFill>
                  <a:schemeClr val="tx1"/>
                </a:solidFill>
              </a:rPr>
              <a:t> creates spreadsheet with detailed </a:t>
            </a:r>
            <a:r>
              <a:rPr lang="en-US" sz="1400" dirty="0" err="1" smtClean="0">
                <a:solidFill>
                  <a:schemeClr val="tx1"/>
                </a:solidFill>
              </a:rPr>
              <a:t>rxn</a:t>
            </a:r>
            <a:r>
              <a:rPr lang="en-US" sz="1400" dirty="0" smtClean="0">
                <a:solidFill>
                  <a:schemeClr val="tx1"/>
                </a:solidFill>
              </a:rPr>
              <a:t> information and makes manifest to upload to </a:t>
            </a:r>
            <a:r>
              <a:rPr lang="en-US" sz="1400" dirty="0" err="1" smtClean="0">
                <a:solidFill>
                  <a:schemeClr val="tx1"/>
                </a:solidFill>
              </a:rPr>
              <a:t>Jlims</a:t>
            </a:r>
            <a:r>
              <a:rPr lang="en-US" sz="1400" dirty="0" smtClean="0">
                <a:solidFill>
                  <a:schemeClr val="tx1"/>
                </a:solidFill>
              </a:rPr>
              <a:t> (</a:t>
            </a:r>
            <a:r>
              <a:rPr lang="en-US" sz="1200" i="1" dirty="0" smtClean="0">
                <a:solidFill>
                  <a:schemeClr val="tx1"/>
                </a:solidFill>
              </a:rPr>
              <a:t>currently in transition</a:t>
            </a:r>
            <a:r>
              <a:rPr lang="en-US" sz="1400" dirty="0" smtClean="0">
                <a:solidFill>
                  <a:schemeClr val="tx1"/>
                </a:solidFill>
              </a:rPr>
              <a:t>)</a:t>
            </a:r>
          </a:p>
          <a:p>
            <a:pPr>
              <a:buFont typeface="Arial" pitchFamily="34" charset="0"/>
              <a:buChar char="•"/>
            </a:pPr>
            <a:r>
              <a:rPr lang="en-US" sz="1400" dirty="0" smtClean="0">
                <a:solidFill>
                  <a:schemeClr val="tx1"/>
                </a:solidFill>
              </a:rPr>
              <a:t> Sanger sequencing</a:t>
            </a:r>
          </a:p>
          <a:p>
            <a:pPr>
              <a:buFont typeface="Arial" pitchFamily="34" charset="0"/>
              <a:buChar char="•"/>
            </a:pPr>
            <a:endParaRPr lang="en-US" sz="1600" dirty="0" smtClean="0"/>
          </a:p>
          <a:p>
            <a:pPr>
              <a:buFont typeface="Arial" pitchFamily="34" charset="0"/>
              <a:buChar char="•"/>
            </a:pPr>
            <a:endParaRPr lang="en-US" dirty="0" smtClean="0"/>
          </a:p>
          <a:p>
            <a:pPr algn="ctr"/>
            <a:endParaRPr lang="en-US" dirty="0"/>
          </a:p>
        </p:txBody>
      </p:sp>
      <p:sp>
        <p:nvSpPr>
          <p:cNvPr id="6" name="Down Arrow 5"/>
          <p:cNvSpPr/>
          <p:nvPr/>
        </p:nvSpPr>
        <p:spPr>
          <a:xfrm>
            <a:off x="4267200" y="13716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2133600" y="41148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52400" y="4495800"/>
            <a:ext cx="2590800" cy="22098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smtClean="0"/>
          </a:p>
          <a:p>
            <a:pPr algn="ctr"/>
            <a:r>
              <a:rPr lang="en-US" u="sng" dirty="0" err="1" smtClean="0">
                <a:solidFill>
                  <a:schemeClr val="tx1"/>
                </a:solidFill>
              </a:rPr>
              <a:t>NextGen</a:t>
            </a:r>
            <a:r>
              <a:rPr lang="en-US" u="sng" dirty="0" smtClean="0">
                <a:solidFill>
                  <a:schemeClr val="tx1"/>
                </a:solidFill>
              </a:rPr>
              <a:t> Validation and Submission</a:t>
            </a:r>
          </a:p>
          <a:p>
            <a:pPr algn="ctr"/>
            <a:endParaRPr lang="en-US" u="sng" dirty="0" smtClean="0">
              <a:solidFill>
                <a:schemeClr val="tx1"/>
              </a:solidFill>
            </a:endParaRPr>
          </a:p>
          <a:p>
            <a:pPr>
              <a:buFont typeface="Arial" pitchFamily="34" charset="0"/>
              <a:buChar char="•"/>
            </a:pPr>
            <a:r>
              <a:rPr lang="en-US" dirty="0" smtClean="0">
                <a:solidFill>
                  <a:schemeClr val="tx1"/>
                </a:solidFill>
              </a:rPr>
              <a:t> </a:t>
            </a:r>
            <a:r>
              <a:rPr lang="en-US" sz="1400" dirty="0" smtClean="0">
                <a:solidFill>
                  <a:schemeClr val="tx1"/>
                </a:solidFill>
              </a:rPr>
              <a:t>Only complete samples</a:t>
            </a:r>
          </a:p>
          <a:p>
            <a:pPr>
              <a:buFont typeface="Arial" pitchFamily="34" charset="0"/>
              <a:buChar char="•"/>
            </a:pPr>
            <a:r>
              <a:rPr lang="en-US" sz="1400" dirty="0" smtClean="0">
                <a:solidFill>
                  <a:schemeClr val="tx1"/>
                </a:solidFill>
              </a:rPr>
              <a:t> </a:t>
            </a:r>
            <a:r>
              <a:rPr lang="en-US" sz="1400" dirty="0" err="1" smtClean="0">
                <a:solidFill>
                  <a:srgbClr val="FF0000"/>
                </a:solidFill>
              </a:rPr>
              <a:t>autoTasker</a:t>
            </a:r>
            <a:r>
              <a:rPr lang="en-US" sz="1400" dirty="0" smtClean="0">
                <a:solidFill>
                  <a:schemeClr val="tx1"/>
                </a:solidFill>
              </a:rPr>
              <a:t> generates formatted </a:t>
            </a:r>
            <a:r>
              <a:rPr lang="en-US" sz="1400" dirty="0" err="1" smtClean="0">
                <a:solidFill>
                  <a:schemeClr val="tx1"/>
                </a:solidFill>
              </a:rPr>
              <a:t>fasta</a:t>
            </a:r>
            <a:r>
              <a:rPr lang="en-US" sz="1400" dirty="0" smtClean="0">
                <a:solidFill>
                  <a:schemeClr val="tx1"/>
                </a:solidFill>
              </a:rPr>
              <a:t> files</a:t>
            </a:r>
          </a:p>
          <a:p>
            <a:pPr>
              <a:buFont typeface="Arial" pitchFamily="34" charset="0"/>
              <a:buChar char="•"/>
            </a:pPr>
            <a:r>
              <a:rPr lang="en-US" sz="1400" dirty="0" smtClean="0">
                <a:solidFill>
                  <a:schemeClr val="tx1"/>
                </a:solidFill>
              </a:rPr>
              <a:t> Send </a:t>
            </a:r>
            <a:r>
              <a:rPr lang="en-US" sz="1400" dirty="0" err="1" smtClean="0">
                <a:solidFill>
                  <a:schemeClr val="tx1"/>
                </a:solidFill>
              </a:rPr>
              <a:t>fasta</a:t>
            </a:r>
            <a:r>
              <a:rPr lang="en-US" sz="1400" dirty="0" smtClean="0">
                <a:solidFill>
                  <a:schemeClr val="tx1"/>
                </a:solidFill>
              </a:rPr>
              <a:t> files to NCBI</a:t>
            </a:r>
          </a:p>
          <a:p>
            <a:pPr algn="ctr"/>
            <a:endParaRPr lang="en-US" dirty="0" smtClean="0"/>
          </a:p>
          <a:p>
            <a:pPr algn="ctr"/>
            <a:endParaRPr lang="en-US" sz="1400" dirty="0"/>
          </a:p>
        </p:txBody>
      </p:sp>
      <p:sp>
        <p:nvSpPr>
          <p:cNvPr id="9" name="Down Arrow 8"/>
          <p:cNvSpPr/>
          <p:nvPr/>
        </p:nvSpPr>
        <p:spPr>
          <a:xfrm>
            <a:off x="3505200" y="4114800"/>
            <a:ext cx="2286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200400" y="4876800"/>
            <a:ext cx="3200400" cy="18288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Draft Submission</a:t>
            </a:r>
          </a:p>
          <a:p>
            <a:pPr algn="ctr"/>
            <a:endParaRPr lang="en-US" dirty="0" smtClean="0">
              <a:solidFill>
                <a:schemeClr val="tx1"/>
              </a:solidFill>
            </a:endParaRPr>
          </a:p>
          <a:p>
            <a:pPr>
              <a:buFont typeface="Arial" pitchFamily="34" charset="0"/>
              <a:buChar char="•"/>
            </a:pPr>
            <a:r>
              <a:rPr lang="en-US" dirty="0" smtClean="0">
                <a:solidFill>
                  <a:schemeClr val="tx1"/>
                </a:solidFill>
              </a:rPr>
              <a:t>  </a:t>
            </a:r>
            <a:r>
              <a:rPr lang="en-US" sz="1400" dirty="0" err="1" smtClean="0">
                <a:solidFill>
                  <a:srgbClr val="FF0000"/>
                </a:solidFill>
              </a:rPr>
              <a:t>autoTasker</a:t>
            </a:r>
            <a:r>
              <a:rPr lang="en-US" sz="1400" dirty="0" smtClean="0">
                <a:solidFill>
                  <a:schemeClr val="tx1"/>
                </a:solidFill>
              </a:rPr>
              <a:t> generates formatted </a:t>
            </a:r>
            <a:r>
              <a:rPr lang="en-US" sz="1400" dirty="0" err="1" smtClean="0">
                <a:solidFill>
                  <a:schemeClr val="tx1"/>
                </a:solidFill>
              </a:rPr>
              <a:t>fasta</a:t>
            </a:r>
            <a:r>
              <a:rPr lang="en-US" sz="1400" dirty="0" smtClean="0">
                <a:solidFill>
                  <a:schemeClr val="tx1"/>
                </a:solidFill>
              </a:rPr>
              <a:t> files</a:t>
            </a:r>
          </a:p>
          <a:p>
            <a:pPr>
              <a:buFont typeface="Arial" pitchFamily="34" charset="0"/>
              <a:buChar char="•"/>
            </a:pPr>
            <a:r>
              <a:rPr lang="en-US" sz="1400" dirty="0" smtClean="0">
                <a:solidFill>
                  <a:schemeClr val="tx1"/>
                </a:solidFill>
              </a:rPr>
              <a:t> Send </a:t>
            </a:r>
            <a:r>
              <a:rPr lang="en-US" sz="1400" dirty="0" err="1" smtClean="0">
                <a:solidFill>
                  <a:schemeClr val="tx1"/>
                </a:solidFill>
              </a:rPr>
              <a:t>fasta</a:t>
            </a:r>
            <a:r>
              <a:rPr lang="en-US" sz="1400" dirty="0" smtClean="0">
                <a:solidFill>
                  <a:schemeClr val="tx1"/>
                </a:solidFill>
              </a:rPr>
              <a:t> files to NCBI</a:t>
            </a:r>
            <a:endParaRPr lang="en-US" dirty="0" smtClean="0">
              <a:solidFill>
                <a:schemeClr val="tx1"/>
              </a:solidFill>
            </a:endParaRPr>
          </a:p>
          <a:p>
            <a:pPr algn="ctr"/>
            <a:endParaRPr lang="en-US" dirty="0">
              <a:solidFill>
                <a:schemeClr val="tx1"/>
              </a:solidFill>
            </a:endParaRPr>
          </a:p>
        </p:txBody>
      </p:sp>
      <p:sp>
        <p:nvSpPr>
          <p:cNvPr id="11" name="TextBox 10"/>
          <p:cNvSpPr txBox="1"/>
          <p:nvPr/>
        </p:nvSpPr>
        <p:spPr>
          <a:xfrm>
            <a:off x="533400" y="4114800"/>
            <a:ext cx="1486304" cy="307777"/>
          </a:xfrm>
          <a:prstGeom prst="rect">
            <a:avLst/>
          </a:prstGeom>
          <a:noFill/>
        </p:spPr>
        <p:txBody>
          <a:bodyPr wrap="none" rtlCol="0">
            <a:spAutoFit/>
          </a:bodyPr>
          <a:lstStyle/>
          <a:p>
            <a:r>
              <a:rPr lang="en-US" sz="1400" i="1" dirty="0" smtClean="0"/>
              <a:t>Sample is finished</a:t>
            </a:r>
            <a:endParaRPr lang="en-US" sz="1400" i="1" dirty="0"/>
          </a:p>
        </p:txBody>
      </p:sp>
      <p:sp>
        <p:nvSpPr>
          <p:cNvPr id="12" name="TextBox 11"/>
          <p:cNvSpPr txBox="1"/>
          <p:nvPr/>
        </p:nvSpPr>
        <p:spPr>
          <a:xfrm>
            <a:off x="3810000" y="4114800"/>
            <a:ext cx="2057400" cy="738664"/>
          </a:xfrm>
          <a:prstGeom prst="rect">
            <a:avLst/>
          </a:prstGeom>
          <a:noFill/>
        </p:spPr>
        <p:txBody>
          <a:bodyPr wrap="square" rtlCol="0">
            <a:spAutoFit/>
          </a:bodyPr>
          <a:lstStyle/>
          <a:p>
            <a:r>
              <a:rPr lang="en-US" sz="1400" i="1" dirty="0" smtClean="0"/>
              <a:t>Sample is not finished, but has at least 1 complete segment</a:t>
            </a:r>
            <a:endParaRPr lang="en-US" sz="1400" i="1" dirty="0"/>
          </a:p>
        </p:txBody>
      </p:sp>
      <p:sp>
        <p:nvSpPr>
          <p:cNvPr id="13" name="Down Arrow 12"/>
          <p:cNvSpPr/>
          <p:nvPr/>
        </p:nvSpPr>
        <p:spPr>
          <a:xfrm>
            <a:off x="6934200" y="4114800"/>
            <a:ext cx="2286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010400" y="4114800"/>
            <a:ext cx="1981200" cy="523220"/>
          </a:xfrm>
          <a:prstGeom prst="rect">
            <a:avLst/>
          </a:prstGeom>
          <a:noFill/>
        </p:spPr>
        <p:txBody>
          <a:bodyPr wrap="square" rtlCol="0">
            <a:spAutoFit/>
          </a:bodyPr>
          <a:lstStyle/>
          <a:p>
            <a:pPr algn="ctr"/>
            <a:r>
              <a:rPr lang="en-US" sz="1400" i="1" dirty="0" smtClean="0"/>
              <a:t>Sample does not have complete segments</a:t>
            </a:r>
            <a:endParaRPr lang="en-US" sz="1400" i="1" dirty="0"/>
          </a:p>
        </p:txBody>
      </p:sp>
      <p:sp>
        <p:nvSpPr>
          <p:cNvPr id="15" name="Rounded Rectangle 14"/>
          <p:cNvSpPr/>
          <p:nvPr/>
        </p:nvSpPr>
        <p:spPr>
          <a:xfrm>
            <a:off x="6781800" y="4724400"/>
            <a:ext cx="1447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Deprecated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Viral </a:t>
            </a:r>
            <a:r>
              <a:rPr lang="en-US" dirty="0" err="1" smtClean="0"/>
              <a:t>NextGen</a:t>
            </a:r>
            <a:r>
              <a:rPr lang="en-US" dirty="0" smtClean="0"/>
              <a:t> Assembly</a:t>
            </a:r>
            <a:endParaRPr lang="en-US" dirty="0"/>
          </a:p>
        </p:txBody>
      </p:sp>
      <p:sp>
        <p:nvSpPr>
          <p:cNvPr id="5" name="TextBox 4"/>
          <p:cNvSpPr txBox="1"/>
          <p:nvPr/>
        </p:nvSpPr>
        <p:spPr>
          <a:xfrm>
            <a:off x="152400" y="1905000"/>
            <a:ext cx="889987" cy="338554"/>
          </a:xfrm>
          <a:prstGeom prst="rect">
            <a:avLst/>
          </a:prstGeom>
          <a:noFill/>
        </p:spPr>
        <p:txBody>
          <a:bodyPr wrap="none" rtlCol="0">
            <a:spAutoFit/>
          </a:bodyPr>
          <a:lstStyle/>
          <a:p>
            <a:r>
              <a:rPr lang="en-US" sz="1600" i="1" dirty="0" smtClean="0"/>
              <a:t>all reads</a:t>
            </a:r>
            <a:endParaRPr lang="en-US" sz="1600" i="1" dirty="0"/>
          </a:p>
        </p:txBody>
      </p:sp>
      <p:sp>
        <p:nvSpPr>
          <p:cNvPr id="6" name="Rounded Rectangle 5"/>
          <p:cNvSpPr/>
          <p:nvPr/>
        </p:nvSpPr>
        <p:spPr>
          <a:xfrm>
            <a:off x="1066800" y="1600200"/>
            <a:ext cx="5638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sz="1400" b="1" u="sng" dirty="0" smtClean="0">
                <a:solidFill>
                  <a:schemeClr val="tx1"/>
                </a:solidFill>
                <a:latin typeface="Calibri" pitchFamily="34" charset="0"/>
              </a:rPr>
              <a:t>Search for all barcodes</a:t>
            </a:r>
          </a:p>
          <a:p>
            <a:pPr marL="342900" indent="-342900">
              <a:buFontTx/>
              <a:buAutoNum type="arabicPeriod"/>
            </a:pPr>
            <a:r>
              <a:rPr lang="en-US" sz="1400" dirty="0" smtClean="0">
                <a:solidFill>
                  <a:schemeClr val="tx1"/>
                </a:solidFill>
                <a:latin typeface="Calibri" pitchFamily="34" charset="0"/>
              </a:rPr>
              <a:t>Discard: reads w/o barcode and reads with more than one barcode.</a:t>
            </a:r>
          </a:p>
          <a:p>
            <a:pPr marL="342900" indent="-342900">
              <a:buFontTx/>
              <a:buAutoNum type="arabicPeriod"/>
            </a:pPr>
            <a:r>
              <a:rPr lang="en-US" sz="1400" dirty="0" smtClean="0">
                <a:solidFill>
                  <a:schemeClr val="tx1"/>
                </a:solidFill>
                <a:latin typeface="Calibri" pitchFamily="34" charset="0"/>
              </a:rPr>
              <a:t>Trim SISPA barcode and n-</a:t>
            </a:r>
            <a:r>
              <a:rPr lang="en-US" sz="1400" dirty="0" err="1" smtClean="0">
                <a:solidFill>
                  <a:schemeClr val="tx1"/>
                </a:solidFill>
                <a:latin typeface="Calibri" pitchFamily="34" charset="0"/>
              </a:rPr>
              <a:t>mer</a:t>
            </a:r>
            <a:endParaRPr lang="en-US" sz="1400" dirty="0">
              <a:solidFill>
                <a:schemeClr val="tx1"/>
              </a:solidFill>
              <a:latin typeface="Calibri" pitchFamily="34" charset="0"/>
            </a:endParaRPr>
          </a:p>
        </p:txBody>
      </p:sp>
      <p:sp>
        <p:nvSpPr>
          <p:cNvPr id="7" name="TextBox 6"/>
          <p:cNvSpPr txBox="1"/>
          <p:nvPr/>
        </p:nvSpPr>
        <p:spPr>
          <a:xfrm>
            <a:off x="6781800" y="1828800"/>
            <a:ext cx="1828800" cy="584775"/>
          </a:xfrm>
          <a:prstGeom prst="rect">
            <a:avLst/>
          </a:prstGeom>
          <a:noFill/>
        </p:spPr>
        <p:txBody>
          <a:bodyPr wrap="square" rtlCol="0">
            <a:spAutoFit/>
          </a:bodyPr>
          <a:lstStyle/>
          <a:p>
            <a:r>
              <a:rPr lang="en-US" sz="1600" i="1" dirty="0" smtClean="0">
                <a:latin typeface="Calibri" pitchFamily="34" charset="0"/>
              </a:rPr>
              <a:t>set of </a:t>
            </a:r>
            <a:r>
              <a:rPr lang="en-US" sz="1600" i="1" dirty="0" err="1" smtClean="0">
                <a:latin typeface="Calibri" pitchFamily="34" charset="0"/>
              </a:rPr>
              <a:t>uni-barcoded</a:t>
            </a:r>
            <a:r>
              <a:rPr lang="en-US" sz="1600" i="1" dirty="0" smtClean="0">
                <a:latin typeface="Calibri" pitchFamily="34" charset="0"/>
              </a:rPr>
              <a:t> reads</a:t>
            </a:r>
          </a:p>
        </p:txBody>
      </p:sp>
      <p:sp>
        <p:nvSpPr>
          <p:cNvPr id="8" name="Rounded Rectangle 7"/>
          <p:cNvSpPr/>
          <p:nvPr/>
        </p:nvSpPr>
        <p:spPr>
          <a:xfrm>
            <a:off x="228600" y="2895600"/>
            <a:ext cx="36576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sz="1400" b="1" u="sng" dirty="0" err="1" smtClean="0">
                <a:solidFill>
                  <a:schemeClr val="tx1"/>
                </a:solidFill>
                <a:latin typeface="Calibri" pitchFamily="34" charset="0"/>
              </a:rPr>
              <a:t>tBLASTX</a:t>
            </a:r>
            <a:r>
              <a:rPr lang="en-US" sz="1400" b="1" u="sng" dirty="0" smtClean="0">
                <a:solidFill>
                  <a:schemeClr val="tx1"/>
                </a:solidFill>
                <a:latin typeface="Calibri" pitchFamily="34" charset="0"/>
              </a:rPr>
              <a:t> against reference sequence database</a:t>
            </a:r>
          </a:p>
          <a:p>
            <a:pPr marL="342900" indent="-342900">
              <a:buFontTx/>
              <a:buAutoNum type="arabicPeriod"/>
            </a:pPr>
            <a:r>
              <a:rPr lang="en-US" sz="1400" dirty="0" smtClean="0">
                <a:solidFill>
                  <a:schemeClr val="tx1"/>
                </a:solidFill>
                <a:latin typeface="Calibri" pitchFamily="34" charset="0"/>
              </a:rPr>
              <a:t>Discard </a:t>
            </a:r>
            <a:r>
              <a:rPr lang="en-US" sz="1400" dirty="0" err="1" smtClean="0">
                <a:solidFill>
                  <a:schemeClr val="tx1"/>
                </a:solidFill>
                <a:latin typeface="Calibri" pitchFamily="34" charset="0"/>
              </a:rPr>
              <a:t>chimeric</a:t>
            </a:r>
            <a:r>
              <a:rPr lang="en-US" sz="1400" dirty="0" smtClean="0">
                <a:solidFill>
                  <a:schemeClr val="tx1"/>
                </a:solidFill>
                <a:latin typeface="Calibri" pitchFamily="34" charset="0"/>
              </a:rPr>
              <a:t>/non-viral reads</a:t>
            </a:r>
          </a:p>
          <a:p>
            <a:pPr marL="342900" indent="-342900">
              <a:buFontTx/>
              <a:buAutoNum type="arabicPeriod"/>
            </a:pPr>
            <a:r>
              <a:rPr lang="en-US" sz="1400" dirty="0" smtClean="0">
                <a:solidFill>
                  <a:schemeClr val="tx1"/>
                </a:solidFill>
                <a:latin typeface="Calibri" pitchFamily="34" charset="0"/>
              </a:rPr>
              <a:t>Assemble by segment (</a:t>
            </a:r>
            <a:r>
              <a:rPr lang="en-US" sz="1400" dirty="0" err="1" smtClean="0">
                <a:solidFill>
                  <a:schemeClr val="tx1"/>
                </a:solidFill>
                <a:latin typeface="Calibri" pitchFamily="34" charset="0"/>
              </a:rPr>
              <a:t>CLCbio</a:t>
            </a:r>
            <a:r>
              <a:rPr lang="en-US" sz="1400" dirty="0" smtClean="0">
                <a:solidFill>
                  <a:schemeClr val="tx1"/>
                </a:solidFill>
                <a:latin typeface="Calibri" pitchFamily="34" charset="0"/>
              </a:rPr>
              <a:t>)</a:t>
            </a:r>
            <a:endParaRPr lang="en-US" sz="1400" dirty="0">
              <a:solidFill>
                <a:schemeClr val="tx1"/>
              </a:solidFill>
              <a:latin typeface="Calibri" pitchFamily="34" charset="0"/>
            </a:endParaRPr>
          </a:p>
        </p:txBody>
      </p:sp>
      <p:sp>
        <p:nvSpPr>
          <p:cNvPr id="9" name="Rounded Rectangle 8"/>
          <p:cNvSpPr/>
          <p:nvPr/>
        </p:nvSpPr>
        <p:spPr>
          <a:xfrm>
            <a:off x="4495800" y="2895600"/>
            <a:ext cx="35814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smtClean="0">
                <a:solidFill>
                  <a:schemeClr val="tx1"/>
                </a:solidFill>
                <a:latin typeface="Calibri" pitchFamily="34" charset="0"/>
              </a:rPr>
              <a:t>Best consensus sequence(s) for each sample</a:t>
            </a:r>
          </a:p>
          <a:p>
            <a:pPr algn="ctr"/>
            <a:r>
              <a:rPr lang="en-US" sz="1400" dirty="0" smtClean="0">
                <a:solidFill>
                  <a:schemeClr val="tx1"/>
                </a:solidFill>
                <a:latin typeface="Calibri" pitchFamily="34" charset="0"/>
              </a:rPr>
              <a:t>(# of segments for segmented viruses,</a:t>
            </a:r>
          </a:p>
          <a:p>
            <a:pPr algn="ctr"/>
            <a:r>
              <a:rPr lang="en-US" sz="1400" dirty="0" smtClean="0">
                <a:solidFill>
                  <a:schemeClr val="tx1"/>
                </a:solidFill>
                <a:latin typeface="Calibri" pitchFamily="34" charset="0"/>
              </a:rPr>
              <a:t>1 for non-segmented viruses)</a:t>
            </a:r>
            <a:endParaRPr lang="en-US" sz="1400" dirty="0">
              <a:solidFill>
                <a:schemeClr val="tx1"/>
              </a:solidFill>
              <a:latin typeface="Calibri" pitchFamily="34" charset="0"/>
            </a:endParaRPr>
          </a:p>
        </p:txBody>
      </p:sp>
      <p:sp>
        <p:nvSpPr>
          <p:cNvPr id="11" name="Rounded Rectangle 10"/>
          <p:cNvSpPr/>
          <p:nvPr/>
        </p:nvSpPr>
        <p:spPr>
          <a:xfrm>
            <a:off x="4572000" y="4191000"/>
            <a:ext cx="40386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sz="1400" b="1" u="sng" dirty="0" smtClean="0">
                <a:solidFill>
                  <a:schemeClr val="tx1"/>
                </a:solidFill>
                <a:latin typeface="Calibri" pitchFamily="34" charset="0"/>
              </a:rPr>
              <a:t>For each segment:</a:t>
            </a:r>
          </a:p>
          <a:p>
            <a:pPr marL="342900" indent="-342900">
              <a:buFontTx/>
              <a:buAutoNum type="arabicPeriod"/>
            </a:pPr>
            <a:r>
              <a:rPr lang="en-US" sz="1400" dirty="0" smtClean="0">
                <a:solidFill>
                  <a:schemeClr val="tx1"/>
                </a:solidFill>
                <a:latin typeface="Calibri" pitchFamily="34" charset="0"/>
              </a:rPr>
              <a:t>BLASTN against a DB of full length segment(s)</a:t>
            </a:r>
          </a:p>
          <a:p>
            <a:pPr marL="342900" indent="-342900">
              <a:buFontTx/>
              <a:buAutoNum type="arabicPeriod"/>
            </a:pPr>
            <a:r>
              <a:rPr lang="en-US" sz="1400" dirty="0" smtClean="0">
                <a:solidFill>
                  <a:schemeClr val="tx1"/>
                </a:solidFill>
                <a:latin typeface="Calibri" pitchFamily="34" charset="0"/>
              </a:rPr>
              <a:t>Select best reference for segment(s)</a:t>
            </a:r>
            <a:endParaRPr lang="en-US" sz="1400" dirty="0">
              <a:solidFill>
                <a:schemeClr val="tx1"/>
              </a:solidFill>
              <a:latin typeface="Calibri" pitchFamily="34" charset="0"/>
            </a:endParaRPr>
          </a:p>
        </p:txBody>
      </p:sp>
      <p:sp>
        <p:nvSpPr>
          <p:cNvPr id="12" name="Down Arrow 11"/>
          <p:cNvSpPr/>
          <p:nvPr/>
        </p:nvSpPr>
        <p:spPr>
          <a:xfrm>
            <a:off x="2438400" y="2514600"/>
            <a:ext cx="3048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886200" y="32004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352800" y="2590800"/>
            <a:ext cx="1673663" cy="338554"/>
          </a:xfrm>
          <a:prstGeom prst="rect">
            <a:avLst/>
          </a:prstGeom>
          <a:noFill/>
        </p:spPr>
        <p:txBody>
          <a:bodyPr wrap="none" rtlCol="0">
            <a:spAutoFit/>
          </a:bodyPr>
          <a:lstStyle/>
          <a:p>
            <a:r>
              <a:rPr lang="en-US" sz="1600" i="1" dirty="0" smtClean="0"/>
              <a:t>de-novo assembly</a:t>
            </a:r>
            <a:endParaRPr lang="en-US" sz="1600" i="1" dirty="0"/>
          </a:p>
        </p:txBody>
      </p:sp>
      <p:sp>
        <p:nvSpPr>
          <p:cNvPr id="15" name="Down Arrow 14"/>
          <p:cNvSpPr/>
          <p:nvPr/>
        </p:nvSpPr>
        <p:spPr>
          <a:xfrm>
            <a:off x="6324600" y="3810000"/>
            <a:ext cx="3048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81000" y="4191000"/>
            <a:ext cx="3581400" cy="19812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r>
              <a:rPr lang="en-US" sz="1400" b="1" u="sng" dirty="0" smtClean="0">
                <a:solidFill>
                  <a:schemeClr val="tx1"/>
                </a:solidFill>
                <a:latin typeface="Calibri" pitchFamily="34" charset="0"/>
              </a:rPr>
              <a:t>Best reference(s) from </a:t>
            </a:r>
            <a:r>
              <a:rPr lang="en-US" sz="1400" b="1" u="sng" dirty="0" err="1" smtClean="0">
                <a:solidFill>
                  <a:schemeClr val="tx1"/>
                </a:solidFill>
                <a:latin typeface="Calibri" pitchFamily="34" charset="0"/>
              </a:rPr>
              <a:t>GenBank</a:t>
            </a:r>
            <a:endParaRPr lang="en-US" sz="1400" b="1" u="sng" dirty="0" smtClean="0">
              <a:solidFill>
                <a:schemeClr val="tx1"/>
              </a:solidFill>
              <a:latin typeface="Calibri" pitchFamily="34" charset="0"/>
            </a:endParaRPr>
          </a:p>
          <a:p>
            <a:pPr marL="342900" indent="-342900">
              <a:buFontTx/>
              <a:buAutoNum type="arabicPeriod"/>
            </a:pPr>
            <a:r>
              <a:rPr lang="en-US" sz="1400" dirty="0" smtClean="0">
                <a:solidFill>
                  <a:schemeClr val="tx1"/>
                </a:solidFill>
                <a:latin typeface="Calibri" pitchFamily="34" charset="0"/>
              </a:rPr>
              <a:t>CLC mapping for each technology</a:t>
            </a:r>
          </a:p>
          <a:p>
            <a:pPr marL="342900" indent="-342900">
              <a:buFontTx/>
              <a:buAutoNum type="arabicPeriod"/>
            </a:pPr>
            <a:r>
              <a:rPr lang="en-US" sz="1400" dirty="0" smtClean="0">
                <a:solidFill>
                  <a:schemeClr val="tx1"/>
                </a:solidFill>
                <a:latin typeface="Calibri" pitchFamily="34" charset="0"/>
              </a:rPr>
              <a:t>Update reference(s) with variations </a:t>
            </a:r>
            <a:br>
              <a:rPr lang="en-US" sz="1400" dirty="0" smtClean="0">
                <a:solidFill>
                  <a:schemeClr val="tx1"/>
                </a:solidFill>
                <a:latin typeface="Calibri" pitchFamily="34" charset="0"/>
              </a:rPr>
            </a:br>
            <a:r>
              <a:rPr lang="en-US" sz="1400" dirty="0" smtClean="0">
                <a:solidFill>
                  <a:schemeClr val="tx1"/>
                </a:solidFill>
                <a:latin typeface="Calibri" pitchFamily="34" charset="0"/>
              </a:rPr>
              <a:t>identified by multiple technologies</a:t>
            </a:r>
          </a:p>
          <a:p>
            <a:pPr marL="342900" indent="-342900">
              <a:buFontTx/>
              <a:buAutoNum type="arabicPeriod"/>
            </a:pPr>
            <a:r>
              <a:rPr lang="en-US" sz="1400" dirty="0" smtClean="0">
                <a:solidFill>
                  <a:schemeClr val="tx1"/>
                </a:solidFill>
                <a:latin typeface="Calibri" pitchFamily="34" charset="0"/>
              </a:rPr>
              <a:t>CLC mapping using updated </a:t>
            </a:r>
            <a:br>
              <a:rPr lang="en-US" sz="1400" dirty="0" smtClean="0">
                <a:solidFill>
                  <a:schemeClr val="tx1"/>
                </a:solidFill>
                <a:latin typeface="Calibri" pitchFamily="34" charset="0"/>
              </a:rPr>
            </a:br>
            <a:r>
              <a:rPr lang="en-US" sz="1400" dirty="0" smtClean="0">
                <a:solidFill>
                  <a:schemeClr val="tx1"/>
                </a:solidFill>
                <a:latin typeface="Calibri" pitchFamily="34" charset="0"/>
              </a:rPr>
              <a:t>reference(s) and all reads</a:t>
            </a:r>
            <a:endParaRPr lang="en-US" sz="1400" dirty="0">
              <a:solidFill>
                <a:schemeClr val="tx1"/>
              </a:solidFill>
              <a:latin typeface="Calibri" pitchFamily="34" charset="0"/>
            </a:endParaRPr>
          </a:p>
        </p:txBody>
      </p:sp>
      <p:sp>
        <p:nvSpPr>
          <p:cNvPr id="17" name="Right Arrow 16"/>
          <p:cNvSpPr/>
          <p:nvPr/>
        </p:nvSpPr>
        <p:spPr>
          <a:xfrm>
            <a:off x="3962400" y="4572000"/>
            <a:ext cx="609600" cy="304800"/>
          </a:xfrm>
          <a:prstGeom prst="rightArrow">
            <a:avLst/>
          </a:prstGeom>
          <a:scene3d>
            <a:camera prst="orthographicFront">
              <a:rot lat="0" lon="0"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962400" y="5181600"/>
            <a:ext cx="1737976" cy="338554"/>
          </a:xfrm>
          <a:prstGeom prst="rect">
            <a:avLst/>
          </a:prstGeom>
          <a:noFill/>
        </p:spPr>
        <p:txBody>
          <a:bodyPr wrap="none" rtlCol="0">
            <a:spAutoFit/>
          </a:bodyPr>
          <a:lstStyle/>
          <a:p>
            <a:r>
              <a:rPr lang="en-US" sz="1600" i="1" dirty="0" smtClean="0"/>
              <a:t>mapping assembly</a:t>
            </a:r>
            <a:endParaRPr lang="en-US" sz="1600" i="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autoTasker</a:t>
            </a:r>
            <a:r>
              <a:rPr lang="en-US" dirty="0" smtClean="0"/>
              <a:t> for </a:t>
            </a:r>
            <a:r>
              <a:rPr lang="en-US" dirty="0" err="1" smtClean="0"/>
              <a:t>NextGen</a:t>
            </a:r>
            <a:r>
              <a:rPr lang="en-US" dirty="0" smtClean="0"/>
              <a:t> Samples</a:t>
            </a:r>
            <a:endParaRPr lang="en-US" dirty="0"/>
          </a:p>
        </p:txBody>
      </p:sp>
      <p:sp>
        <p:nvSpPr>
          <p:cNvPr id="3" name="Content Placeholder 2"/>
          <p:cNvSpPr>
            <a:spLocks noGrp="1"/>
          </p:cNvSpPr>
          <p:nvPr>
            <p:ph idx="1"/>
          </p:nvPr>
        </p:nvSpPr>
        <p:spPr/>
        <p:txBody>
          <a:bodyPr>
            <a:normAutofit/>
          </a:bodyPr>
          <a:lstStyle/>
          <a:p>
            <a:r>
              <a:rPr lang="en-US" sz="1800" dirty="0" smtClean="0"/>
              <a:t>Since </a:t>
            </a:r>
            <a:r>
              <a:rPr lang="en-US" sz="1800" dirty="0" err="1" smtClean="0"/>
              <a:t>autoTasker</a:t>
            </a:r>
            <a:r>
              <a:rPr lang="en-US" sz="1800" dirty="0" smtClean="0"/>
              <a:t> is part of </a:t>
            </a:r>
            <a:r>
              <a:rPr lang="en-US" sz="1800" dirty="0" err="1" smtClean="0"/>
              <a:t>NextGen</a:t>
            </a:r>
            <a:r>
              <a:rPr lang="en-US" sz="1800" dirty="0" smtClean="0"/>
              <a:t> post-assembly process, html file (similar to Sanger pipeline) can not be generated.</a:t>
            </a:r>
          </a:p>
          <a:p>
            <a:r>
              <a:rPr lang="en-US" sz="1800" dirty="0" smtClean="0"/>
              <a:t>Instead, </a:t>
            </a:r>
            <a:r>
              <a:rPr lang="en-US" sz="1800" dirty="0" err="1" smtClean="0"/>
              <a:t>autoTasker</a:t>
            </a:r>
            <a:r>
              <a:rPr lang="en-US" sz="1800" dirty="0" smtClean="0"/>
              <a:t> generates .txt file</a:t>
            </a:r>
          </a:p>
          <a:p>
            <a:pPr>
              <a:buNone/>
            </a:pPr>
            <a:r>
              <a:rPr lang="en-US" sz="1800" dirty="0" smtClean="0"/>
              <a:t>	 in /</a:t>
            </a:r>
            <a:r>
              <a:rPr lang="en-US" sz="1800" dirty="0" err="1" smtClean="0"/>
              <a:t>consed_with_sanger</a:t>
            </a:r>
            <a:r>
              <a:rPr lang="en-US" sz="1800" dirty="0" smtClean="0"/>
              <a:t>/ directory</a:t>
            </a:r>
          </a:p>
          <a:p>
            <a:pPr>
              <a:buNone/>
            </a:pPr>
            <a:r>
              <a:rPr lang="en-US" sz="1800" dirty="0" smtClean="0"/>
              <a:t>	and .</a:t>
            </a:r>
            <a:r>
              <a:rPr lang="en-US" sz="1800" dirty="0" err="1" smtClean="0"/>
              <a:t>nav</a:t>
            </a:r>
            <a:r>
              <a:rPr lang="en-US" sz="1800" dirty="0" smtClean="0"/>
              <a:t> file inside </a:t>
            </a:r>
            <a:r>
              <a:rPr lang="en-US" sz="1800" dirty="0" err="1" smtClean="0"/>
              <a:t>Consed</a:t>
            </a:r>
            <a:r>
              <a:rPr lang="en-US" sz="1800" dirty="0" smtClean="0"/>
              <a:t> </a:t>
            </a:r>
            <a:r>
              <a:rPr lang="en-US" sz="1800" dirty="0" err="1" smtClean="0"/>
              <a:t>edit_dir</a:t>
            </a:r>
            <a:r>
              <a:rPr lang="en-US" sz="1800" dirty="0" smtClean="0"/>
              <a:t>.</a:t>
            </a:r>
          </a:p>
          <a:p>
            <a:r>
              <a:rPr lang="en-US" sz="1800" dirty="0" smtClean="0"/>
              <a:t>Navigation file (.</a:t>
            </a:r>
            <a:r>
              <a:rPr lang="en-US" sz="1800" dirty="0" err="1" smtClean="0"/>
              <a:t>nav</a:t>
            </a:r>
            <a:r>
              <a:rPr lang="en-US" sz="1800" dirty="0" smtClean="0"/>
              <a:t>) can be opened</a:t>
            </a:r>
            <a:endParaRPr lang="en-US" sz="1400" dirty="0" smtClean="0"/>
          </a:p>
          <a:p>
            <a:pPr>
              <a:buNone/>
            </a:pPr>
            <a:r>
              <a:rPr lang="en-US" sz="1400" dirty="0" smtClean="0"/>
              <a:t>	</a:t>
            </a:r>
            <a:r>
              <a:rPr lang="en-US" sz="1600" dirty="0" smtClean="0"/>
              <a:t>in </a:t>
            </a:r>
            <a:r>
              <a:rPr lang="en-US" sz="1600" dirty="0" err="1" smtClean="0"/>
              <a:t>Consed</a:t>
            </a:r>
            <a:r>
              <a:rPr lang="en-US" sz="1600" dirty="0" smtClean="0"/>
              <a:t>.</a:t>
            </a:r>
            <a:endParaRPr lang="en-US" sz="1800" dirty="0" smtClean="0"/>
          </a:p>
        </p:txBody>
      </p:sp>
      <p:pic>
        <p:nvPicPr>
          <p:cNvPr id="4" name="Picture 3" descr="autoTasker.png"/>
          <p:cNvPicPr>
            <a:picLocks noChangeAspect="1"/>
          </p:cNvPicPr>
          <p:nvPr/>
        </p:nvPicPr>
        <p:blipFill>
          <a:blip r:embed="rId2" cstate="print"/>
          <a:stretch>
            <a:fillRect/>
          </a:stretch>
        </p:blipFill>
        <p:spPr>
          <a:xfrm>
            <a:off x="4678583" y="2133600"/>
            <a:ext cx="4465417" cy="4724400"/>
          </a:xfrm>
          <a:prstGeom prst="rect">
            <a:avLst/>
          </a:prstGeom>
        </p:spPr>
      </p:pic>
      <p:pic>
        <p:nvPicPr>
          <p:cNvPr id="5" name="Picture 4" descr="Consed2.png"/>
          <p:cNvPicPr>
            <a:picLocks noChangeAspect="1"/>
          </p:cNvPicPr>
          <p:nvPr/>
        </p:nvPicPr>
        <p:blipFill>
          <a:blip r:embed="rId3" cstate="print"/>
          <a:stretch>
            <a:fillRect/>
          </a:stretch>
        </p:blipFill>
        <p:spPr>
          <a:xfrm>
            <a:off x="0" y="4310062"/>
            <a:ext cx="4724411" cy="254793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Closure Binning</a:t>
            </a:r>
            <a:endParaRPr lang="en-US" dirty="0"/>
          </a:p>
        </p:txBody>
      </p:sp>
      <p:sp>
        <p:nvSpPr>
          <p:cNvPr id="3" name="Content Placeholder 2"/>
          <p:cNvSpPr>
            <a:spLocks noGrp="1"/>
          </p:cNvSpPr>
          <p:nvPr>
            <p:ph idx="1"/>
          </p:nvPr>
        </p:nvSpPr>
        <p:spPr>
          <a:xfrm>
            <a:off x="457200" y="914400"/>
            <a:ext cx="8229600" cy="4525963"/>
          </a:xfrm>
        </p:spPr>
        <p:txBody>
          <a:bodyPr>
            <a:normAutofit/>
          </a:bodyPr>
          <a:lstStyle/>
          <a:p>
            <a:r>
              <a:rPr lang="en-US" sz="1600" dirty="0" smtClean="0"/>
              <a:t>Assembled </a:t>
            </a:r>
            <a:r>
              <a:rPr lang="en-US" sz="1600" dirty="0" err="1" smtClean="0"/>
              <a:t>NextGen</a:t>
            </a:r>
            <a:r>
              <a:rPr lang="en-US" sz="1600" dirty="0" smtClean="0"/>
              <a:t> samples are separated based on the amount of effort that is needed to finish a sample.</a:t>
            </a:r>
          </a:p>
          <a:p>
            <a:r>
              <a:rPr lang="en-US" sz="1600" dirty="0" smtClean="0"/>
              <a:t>Binning is currently done manually by analyzing autoTasker.txt files. In the future, it will be part of </a:t>
            </a:r>
            <a:r>
              <a:rPr lang="en-US" sz="1600" dirty="0" err="1" smtClean="0"/>
              <a:t>autoTasker</a:t>
            </a:r>
            <a:r>
              <a:rPr lang="en-US" sz="1600" dirty="0" smtClean="0"/>
              <a:t>.</a:t>
            </a:r>
          </a:p>
          <a:p>
            <a:endParaRPr lang="en-US" sz="1600" dirty="0"/>
          </a:p>
        </p:txBody>
      </p:sp>
      <p:sp>
        <p:nvSpPr>
          <p:cNvPr id="4" name="Rectangle 3"/>
          <p:cNvSpPr/>
          <p:nvPr/>
        </p:nvSpPr>
        <p:spPr>
          <a:xfrm>
            <a:off x="152400" y="2133600"/>
            <a:ext cx="1143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complete</a:t>
            </a:r>
            <a:endParaRPr lang="en-US" dirty="0">
              <a:solidFill>
                <a:schemeClr val="tx1"/>
              </a:solidFill>
            </a:endParaRPr>
          </a:p>
        </p:txBody>
      </p:sp>
      <p:sp>
        <p:nvSpPr>
          <p:cNvPr id="5" name="Rectangle 4"/>
          <p:cNvSpPr/>
          <p:nvPr/>
        </p:nvSpPr>
        <p:spPr>
          <a:xfrm>
            <a:off x="1600200" y="2133600"/>
            <a:ext cx="1447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needs edits</a:t>
            </a:r>
            <a:endParaRPr lang="en-US" dirty="0">
              <a:solidFill>
                <a:schemeClr val="tx1"/>
              </a:solidFill>
            </a:endParaRPr>
          </a:p>
        </p:txBody>
      </p:sp>
      <p:sp>
        <p:nvSpPr>
          <p:cNvPr id="6" name="Rectangle 5"/>
          <p:cNvSpPr/>
          <p:nvPr/>
        </p:nvSpPr>
        <p:spPr>
          <a:xfrm>
            <a:off x="3429000" y="2133600"/>
            <a:ext cx="1524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few regions</a:t>
            </a:r>
            <a:endParaRPr lang="en-US" dirty="0">
              <a:solidFill>
                <a:schemeClr val="tx1"/>
              </a:solidFill>
            </a:endParaRPr>
          </a:p>
        </p:txBody>
      </p:sp>
      <p:sp>
        <p:nvSpPr>
          <p:cNvPr id="7" name="Rectangle 6"/>
          <p:cNvSpPr/>
          <p:nvPr/>
        </p:nvSpPr>
        <p:spPr>
          <a:xfrm>
            <a:off x="5257800" y="2133600"/>
            <a:ext cx="1828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too many regions</a:t>
            </a:r>
            <a:endParaRPr lang="en-US" dirty="0">
              <a:solidFill>
                <a:schemeClr val="tx1"/>
              </a:solidFill>
            </a:endParaRPr>
          </a:p>
        </p:txBody>
      </p:sp>
      <p:sp>
        <p:nvSpPr>
          <p:cNvPr id="8" name="Rectangle 7"/>
          <p:cNvSpPr/>
          <p:nvPr/>
        </p:nvSpPr>
        <p:spPr>
          <a:xfrm>
            <a:off x="7315200" y="2133600"/>
            <a:ext cx="1676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failed/ deprecated</a:t>
            </a:r>
            <a:endParaRPr lang="en-US" dirty="0">
              <a:solidFill>
                <a:schemeClr val="tx1"/>
              </a:solidFill>
            </a:endParaRPr>
          </a:p>
        </p:txBody>
      </p:sp>
      <p:sp>
        <p:nvSpPr>
          <p:cNvPr id="9" name="Rectangle 8"/>
          <p:cNvSpPr/>
          <p:nvPr/>
        </p:nvSpPr>
        <p:spPr>
          <a:xfrm>
            <a:off x="152400" y="3048000"/>
            <a:ext cx="1143000" cy="1828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autoTasker</a:t>
            </a:r>
            <a:r>
              <a:rPr lang="en-US" sz="1400" dirty="0" smtClean="0">
                <a:solidFill>
                  <a:schemeClr val="tx1"/>
                </a:solidFill>
              </a:rPr>
              <a:t> exceptions:</a:t>
            </a:r>
          </a:p>
          <a:p>
            <a:pPr algn="ctr"/>
            <a:endParaRPr lang="en-US" sz="1400" dirty="0" smtClean="0">
              <a:solidFill>
                <a:schemeClr val="tx1"/>
              </a:solidFill>
            </a:endParaRPr>
          </a:p>
          <a:p>
            <a:pPr algn="ctr"/>
            <a:r>
              <a:rPr lang="en-US" sz="1400" dirty="0" smtClean="0">
                <a:solidFill>
                  <a:schemeClr val="tx1"/>
                </a:solidFill>
              </a:rPr>
              <a:t>none</a:t>
            </a:r>
          </a:p>
          <a:p>
            <a:pPr algn="ctr"/>
            <a:endParaRPr lang="en-US" sz="1400" dirty="0" smtClean="0">
              <a:solidFill>
                <a:schemeClr val="tx1"/>
              </a:solidFill>
            </a:endParaRPr>
          </a:p>
          <a:p>
            <a:pPr algn="ctr"/>
            <a:endParaRPr lang="en-US" sz="1400" dirty="0" smtClean="0">
              <a:solidFill>
                <a:schemeClr val="tx1"/>
              </a:solidFill>
            </a:endParaRPr>
          </a:p>
          <a:p>
            <a:pPr algn="ctr"/>
            <a:endParaRPr lang="en-US" sz="1400" dirty="0" smtClean="0">
              <a:solidFill>
                <a:schemeClr val="tx1"/>
              </a:solidFill>
            </a:endParaRPr>
          </a:p>
          <a:p>
            <a:pPr algn="ctr"/>
            <a:endParaRPr lang="en-US" sz="1400" dirty="0">
              <a:solidFill>
                <a:schemeClr val="tx1"/>
              </a:solidFill>
            </a:endParaRPr>
          </a:p>
        </p:txBody>
      </p:sp>
      <p:sp>
        <p:nvSpPr>
          <p:cNvPr id="10" name="Rectangle 9"/>
          <p:cNvSpPr/>
          <p:nvPr/>
        </p:nvSpPr>
        <p:spPr>
          <a:xfrm>
            <a:off x="1600200" y="3048000"/>
            <a:ext cx="1447800" cy="1828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autoTasker</a:t>
            </a:r>
            <a:r>
              <a:rPr lang="en-US" sz="1400" dirty="0" smtClean="0">
                <a:solidFill>
                  <a:schemeClr val="tx1"/>
                </a:solidFill>
              </a:rPr>
              <a:t> exceptions:</a:t>
            </a:r>
          </a:p>
          <a:p>
            <a:pPr algn="ctr"/>
            <a:endParaRPr lang="en-US" sz="1400" dirty="0" smtClean="0">
              <a:solidFill>
                <a:schemeClr val="tx1"/>
              </a:solidFill>
            </a:endParaRPr>
          </a:p>
          <a:p>
            <a:pPr>
              <a:buFont typeface="Arial" pitchFamily="34" charset="0"/>
              <a:buChar char="•"/>
            </a:pPr>
            <a:r>
              <a:rPr lang="en-US" sz="1400" dirty="0" smtClean="0">
                <a:solidFill>
                  <a:schemeClr val="tx1"/>
                </a:solidFill>
              </a:rPr>
              <a:t> deletion</a:t>
            </a:r>
          </a:p>
          <a:p>
            <a:pPr>
              <a:buFont typeface="Arial" pitchFamily="34" charset="0"/>
              <a:buChar char="•"/>
            </a:pPr>
            <a:r>
              <a:rPr lang="en-US" sz="1400" dirty="0" smtClean="0">
                <a:solidFill>
                  <a:schemeClr val="tx1"/>
                </a:solidFill>
              </a:rPr>
              <a:t> insertion</a:t>
            </a:r>
          </a:p>
          <a:p>
            <a:pPr>
              <a:buFont typeface="Arial" pitchFamily="34" charset="0"/>
              <a:buChar char="•"/>
            </a:pPr>
            <a:r>
              <a:rPr lang="en-US" sz="1400" dirty="0" smtClean="0">
                <a:solidFill>
                  <a:schemeClr val="tx1"/>
                </a:solidFill>
              </a:rPr>
              <a:t> tech conflict</a:t>
            </a:r>
          </a:p>
          <a:p>
            <a:pPr>
              <a:buFont typeface="Arial" pitchFamily="34" charset="0"/>
              <a:buChar char="•"/>
            </a:pPr>
            <a:endParaRPr lang="en-US" sz="1400" dirty="0" smtClean="0">
              <a:solidFill>
                <a:schemeClr val="tx1"/>
              </a:solidFill>
            </a:endParaRPr>
          </a:p>
          <a:p>
            <a:pPr>
              <a:buFont typeface="Arial" pitchFamily="34" charset="0"/>
              <a:buChar char="•"/>
            </a:pPr>
            <a:endParaRPr lang="en-US" sz="1400" dirty="0">
              <a:solidFill>
                <a:schemeClr val="tx1"/>
              </a:solidFill>
            </a:endParaRPr>
          </a:p>
        </p:txBody>
      </p:sp>
      <p:sp>
        <p:nvSpPr>
          <p:cNvPr id="11" name="Rectangle 10"/>
          <p:cNvSpPr/>
          <p:nvPr/>
        </p:nvSpPr>
        <p:spPr>
          <a:xfrm>
            <a:off x="3429000" y="3048000"/>
            <a:ext cx="1524000" cy="1828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autoTasker</a:t>
            </a:r>
            <a:r>
              <a:rPr lang="en-US" sz="1400" dirty="0" smtClean="0">
                <a:solidFill>
                  <a:schemeClr val="tx1"/>
                </a:solidFill>
              </a:rPr>
              <a:t> exceptions:</a:t>
            </a:r>
          </a:p>
          <a:p>
            <a:pPr algn="ctr"/>
            <a:endParaRPr lang="en-US" sz="1400" dirty="0" smtClean="0">
              <a:solidFill>
                <a:schemeClr val="tx1"/>
              </a:solidFill>
            </a:endParaRPr>
          </a:p>
          <a:p>
            <a:pPr>
              <a:buFont typeface="Arial" pitchFamily="34" charset="0"/>
              <a:buChar char="•"/>
            </a:pPr>
            <a:r>
              <a:rPr lang="en-US" sz="1400" dirty="0" smtClean="0">
                <a:solidFill>
                  <a:schemeClr val="tx1"/>
                </a:solidFill>
              </a:rPr>
              <a:t> </a:t>
            </a:r>
            <a:r>
              <a:rPr lang="en-US" sz="1400" dirty="0" err="1" smtClean="0">
                <a:solidFill>
                  <a:schemeClr val="tx1"/>
                </a:solidFill>
              </a:rPr>
              <a:t>uni</a:t>
            </a:r>
            <a:r>
              <a:rPr lang="en-US" sz="1400" dirty="0" smtClean="0">
                <a:solidFill>
                  <a:schemeClr val="tx1"/>
                </a:solidFill>
              </a:rPr>
              <a:t>-directional coverage</a:t>
            </a:r>
          </a:p>
          <a:p>
            <a:pPr>
              <a:buFont typeface="Arial" pitchFamily="34" charset="0"/>
              <a:buChar char="•"/>
            </a:pPr>
            <a:r>
              <a:rPr lang="en-US" sz="1400" dirty="0" smtClean="0">
                <a:solidFill>
                  <a:schemeClr val="tx1"/>
                </a:solidFill>
              </a:rPr>
              <a:t> </a:t>
            </a:r>
            <a:r>
              <a:rPr lang="en-US" sz="1400" dirty="0" err="1" smtClean="0">
                <a:solidFill>
                  <a:schemeClr val="tx1"/>
                </a:solidFill>
              </a:rPr>
              <a:t>zerocoverage</a:t>
            </a:r>
            <a:endParaRPr lang="en-US" sz="1400" dirty="0" smtClean="0">
              <a:solidFill>
                <a:schemeClr val="tx1"/>
              </a:solidFill>
            </a:endParaRPr>
          </a:p>
          <a:p>
            <a:pPr algn="ctr"/>
            <a:r>
              <a:rPr lang="en-US" sz="1400" dirty="0" smtClean="0">
                <a:solidFill>
                  <a:schemeClr val="tx1"/>
                </a:solidFill>
              </a:rPr>
              <a:t>(5 areas or less)</a:t>
            </a:r>
          </a:p>
          <a:p>
            <a:pPr algn="ctr"/>
            <a:endParaRPr lang="en-US" sz="1400" dirty="0" smtClean="0">
              <a:solidFill>
                <a:schemeClr val="tx1"/>
              </a:solidFill>
            </a:endParaRPr>
          </a:p>
        </p:txBody>
      </p:sp>
      <p:sp>
        <p:nvSpPr>
          <p:cNvPr id="12" name="Rectangle 11"/>
          <p:cNvSpPr/>
          <p:nvPr/>
        </p:nvSpPr>
        <p:spPr>
          <a:xfrm>
            <a:off x="5257800" y="3048000"/>
            <a:ext cx="1828800" cy="1828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autoTasker</a:t>
            </a:r>
            <a:r>
              <a:rPr lang="en-US" sz="1400" dirty="0" smtClean="0">
                <a:solidFill>
                  <a:schemeClr val="tx1"/>
                </a:solidFill>
              </a:rPr>
              <a:t> exceptions:</a:t>
            </a:r>
          </a:p>
          <a:p>
            <a:pPr algn="ctr"/>
            <a:endParaRPr lang="en-US" sz="1400" dirty="0" smtClean="0">
              <a:solidFill>
                <a:schemeClr val="tx1"/>
              </a:solidFill>
            </a:endParaRPr>
          </a:p>
          <a:p>
            <a:pPr>
              <a:buFont typeface="Arial" pitchFamily="34" charset="0"/>
              <a:buChar char="•"/>
            </a:pPr>
            <a:r>
              <a:rPr lang="en-US" sz="1400" dirty="0" smtClean="0">
                <a:solidFill>
                  <a:schemeClr val="tx1"/>
                </a:solidFill>
              </a:rPr>
              <a:t> </a:t>
            </a:r>
            <a:r>
              <a:rPr lang="en-US" sz="1400" dirty="0" err="1" smtClean="0">
                <a:solidFill>
                  <a:schemeClr val="tx1"/>
                </a:solidFill>
              </a:rPr>
              <a:t>uni</a:t>
            </a:r>
            <a:r>
              <a:rPr lang="en-US" sz="1400" dirty="0" smtClean="0">
                <a:solidFill>
                  <a:schemeClr val="tx1"/>
                </a:solidFill>
              </a:rPr>
              <a:t>-directional coverage</a:t>
            </a:r>
          </a:p>
          <a:p>
            <a:pPr>
              <a:buFont typeface="Arial" pitchFamily="34" charset="0"/>
              <a:buChar char="•"/>
            </a:pPr>
            <a:r>
              <a:rPr lang="en-US" sz="1400" dirty="0" smtClean="0">
                <a:solidFill>
                  <a:schemeClr val="tx1"/>
                </a:solidFill>
              </a:rPr>
              <a:t> </a:t>
            </a:r>
            <a:r>
              <a:rPr lang="en-US" sz="1400" dirty="0" err="1" smtClean="0">
                <a:solidFill>
                  <a:schemeClr val="tx1"/>
                </a:solidFill>
              </a:rPr>
              <a:t>zerocoverage</a:t>
            </a:r>
            <a:endParaRPr lang="en-US" sz="1400" dirty="0" smtClean="0">
              <a:solidFill>
                <a:schemeClr val="tx1"/>
              </a:solidFill>
            </a:endParaRPr>
          </a:p>
          <a:p>
            <a:pPr algn="ctr"/>
            <a:r>
              <a:rPr lang="en-US" sz="1400" dirty="0" smtClean="0">
                <a:solidFill>
                  <a:schemeClr val="tx1"/>
                </a:solidFill>
              </a:rPr>
              <a:t>(6 areas and more)</a:t>
            </a:r>
          </a:p>
          <a:p>
            <a:pPr algn="ctr"/>
            <a:endParaRPr lang="en-US" sz="1400" dirty="0" smtClean="0">
              <a:solidFill>
                <a:schemeClr val="tx1"/>
              </a:solidFill>
            </a:endParaRPr>
          </a:p>
        </p:txBody>
      </p:sp>
      <p:sp>
        <p:nvSpPr>
          <p:cNvPr id="13" name="Rectangle 12"/>
          <p:cNvSpPr/>
          <p:nvPr/>
        </p:nvSpPr>
        <p:spPr>
          <a:xfrm>
            <a:off x="7315200" y="3048000"/>
            <a:ext cx="1676400" cy="1828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autoTasker</a:t>
            </a:r>
            <a:r>
              <a:rPr lang="en-US" sz="1400" dirty="0" smtClean="0">
                <a:solidFill>
                  <a:schemeClr val="tx1"/>
                </a:solidFill>
              </a:rPr>
              <a:t> exceptions:</a:t>
            </a:r>
          </a:p>
          <a:p>
            <a:pPr algn="ctr"/>
            <a:endParaRPr lang="en-US" sz="1400" dirty="0" smtClean="0">
              <a:solidFill>
                <a:schemeClr val="tx1"/>
              </a:solidFill>
            </a:endParaRPr>
          </a:p>
          <a:p>
            <a:pPr>
              <a:buFont typeface="Arial" pitchFamily="34" charset="0"/>
              <a:buChar char="•"/>
            </a:pPr>
            <a:r>
              <a:rPr lang="en-US" sz="1400" dirty="0" smtClean="0">
                <a:solidFill>
                  <a:schemeClr val="tx1"/>
                </a:solidFill>
              </a:rPr>
              <a:t> all segments have quality exceptions</a:t>
            </a:r>
          </a:p>
          <a:p>
            <a:pPr>
              <a:buFont typeface="Arial" pitchFamily="34" charset="0"/>
              <a:buChar char="•"/>
            </a:pPr>
            <a:r>
              <a:rPr lang="en-US" sz="1400" dirty="0" smtClean="0">
                <a:solidFill>
                  <a:schemeClr val="tx1"/>
                </a:solidFill>
              </a:rPr>
              <a:t> or no data available</a:t>
            </a:r>
          </a:p>
          <a:p>
            <a:pPr>
              <a:buFont typeface="Arial" pitchFamily="34" charset="0"/>
              <a:buChar char="•"/>
            </a:pPr>
            <a:endParaRPr lang="en-US" sz="1400" dirty="0" smtClean="0">
              <a:solidFill>
                <a:schemeClr val="tx1"/>
              </a:solidFill>
            </a:endParaRPr>
          </a:p>
        </p:txBody>
      </p:sp>
      <p:graphicFrame>
        <p:nvGraphicFramePr>
          <p:cNvPr id="14" name="Chart 13"/>
          <p:cNvGraphicFramePr/>
          <p:nvPr/>
        </p:nvGraphicFramePr>
        <p:xfrm>
          <a:off x="533400" y="5029200"/>
          <a:ext cx="3352800" cy="1752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p:cNvGraphicFramePr/>
          <p:nvPr/>
        </p:nvGraphicFramePr>
        <p:xfrm>
          <a:off x="4876800" y="4902200"/>
          <a:ext cx="3352800" cy="19558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err="1" smtClean="0"/>
              <a:t>Consed</a:t>
            </a:r>
            <a:endParaRPr lang="en-US" dirty="0"/>
          </a:p>
        </p:txBody>
      </p:sp>
      <p:pic>
        <p:nvPicPr>
          <p:cNvPr id="6" name="Picture 5" descr="Consed1.png"/>
          <p:cNvPicPr>
            <a:picLocks noChangeAspect="1"/>
          </p:cNvPicPr>
          <p:nvPr/>
        </p:nvPicPr>
        <p:blipFill>
          <a:blip r:embed="rId2" cstate="print"/>
          <a:stretch>
            <a:fillRect/>
          </a:stretch>
        </p:blipFill>
        <p:spPr>
          <a:xfrm>
            <a:off x="0" y="1295399"/>
            <a:ext cx="3886200" cy="4383681"/>
          </a:xfrm>
          <a:prstGeom prst="rect">
            <a:avLst/>
          </a:prstGeom>
        </p:spPr>
      </p:pic>
      <p:pic>
        <p:nvPicPr>
          <p:cNvPr id="7" name="Content Placeholder 3" descr="technology_challenge_1.png"/>
          <p:cNvPicPr>
            <a:picLocks noChangeAspect="1"/>
          </p:cNvPicPr>
          <p:nvPr/>
        </p:nvPicPr>
        <p:blipFill>
          <a:blip r:embed="rId3" cstate="print"/>
          <a:srcRect b="3125"/>
          <a:stretch>
            <a:fillRect/>
          </a:stretch>
        </p:blipFill>
        <p:spPr bwMode="auto">
          <a:xfrm>
            <a:off x="2351187" y="2667000"/>
            <a:ext cx="6792813" cy="3657600"/>
          </a:xfrm>
          <a:prstGeom prst="rect">
            <a:avLst/>
          </a:prstGeom>
          <a:noFill/>
          <a:ln w="9525">
            <a:noFill/>
            <a:miter lim="800000"/>
            <a:headEnd/>
            <a:tailEnd/>
          </a:ln>
        </p:spPr>
      </p:pic>
      <p:sp>
        <p:nvSpPr>
          <p:cNvPr id="8" name="TextBox 7"/>
          <p:cNvSpPr txBox="1"/>
          <p:nvPr/>
        </p:nvSpPr>
        <p:spPr>
          <a:xfrm>
            <a:off x="4267200" y="1219200"/>
            <a:ext cx="4800600" cy="830997"/>
          </a:xfrm>
          <a:prstGeom prst="rect">
            <a:avLst/>
          </a:prstGeom>
          <a:noFill/>
        </p:spPr>
        <p:txBody>
          <a:bodyPr wrap="square" rtlCol="0">
            <a:spAutoFit/>
          </a:bodyPr>
          <a:lstStyle/>
          <a:p>
            <a:r>
              <a:rPr lang="en-US" sz="1600" dirty="0" err="1" smtClean="0"/>
              <a:t>Consed</a:t>
            </a:r>
            <a:r>
              <a:rPr lang="en-US" sz="1600" dirty="0" smtClean="0"/>
              <a:t> operates on flat files; therefore, it is essential to save changes (edits) as a new file (ace.2, ace.3 and so on) </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763000" cy="1143000"/>
          </a:xfrm>
        </p:spPr>
        <p:txBody>
          <a:bodyPr>
            <a:normAutofit fontScale="90000"/>
          </a:bodyPr>
          <a:lstStyle/>
          <a:p>
            <a:r>
              <a:rPr lang="en-US" dirty="0" smtClean="0"/>
              <a:t>Submission of </a:t>
            </a:r>
            <a:r>
              <a:rPr lang="en-US" dirty="0" err="1" smtClean="0"/>
              <a:t>NextGen</a:t>
            </a:r>
            <a:r>
              <a:rPr lang="en-US" dirty="0" smtClean="0"/>
              <a:t> Samples to NCBI</a:t>
            </a:r>
            <a:endParaRPr lang="en-US" dirty="0"/>
          </a:p>
        </p:txBody>
      </p:sp>
      <p:sp>
        <p:nvSpPr>
          <p:cNvPr id="3" name="Content Placeholder 2"/>
          <p:cNvSpPr>
            <a:spLocks noGrp="1"/>
          </p:cNvSpPr>
          <p:nvPr>
            <p:ph idx="1"/>
          </p:nvPr>
        </p:nvSpPr>
        <p:spPr>
          <a:xfrm>
            <a:off x="457200" y="990600"/>
            <a:ext cx="8229600" cy="4525963"/>
          </a:xfrm>
        </p:spPr>
        <p:txBody>
          <a:bodyPr>
            <a:normAutofit/>
          </a:bodyPr>
          <a:lstStyle/>
          <a:p>
            <a:r>
              <a:rPr lang="en-US" sz="1600" dirty="0" smtClean="0"/>
              <a:t>All </a:t>
            </a:r>
            <a:r>
              <a:rPr lang="en-US" sz="1600" dirty="0" err="1" smtClean="0"/>
              <a:t>NextGen</a:t>
            </a:r>
            <a:r>
              <a:rPr lang="en-US" sz="1600" dirty="0" smtClean="0"/>
              <a:t> samples (complete and draft) and draft Sanger samples are sent to NCBI as </a:t>
            </a:r>
            <a:r>
              <a:rPr lang="en-US" sz="1600" dirty="0" err="1" smtClean="0"/>
              <a:t>fasta</a:t>
            </a:r>
            <a:r>
              <a:rPr lang="en-US" sz="1600" dirty="0" smtClean="0"/>
              <a:t> files with formatted </a:t>
            </a:r>
            <a:r>
              <a:rPr lang="en-US" sz="1600" dirty="0" err="1" smtClean="0"/>
              <a:t>deflines</a:t>
            </a:r>
            <a:endParaRPr lang="en-US" sz="1600" dirty="0" smtClean="0"/>
          </a:p>
          <a:p>
            <a:r>
              <a:rPr lang="en-US" sz="1600" dirty="0" smtClean="0"/>
              <a:t>SRA submission pipeline is in development</a:t>
            </a:r>
          </a:p>
          <a:p>
            <a:r>
              <a:rPr lang="en-US" sz="1600" dirty="0" smtClean="0"/>
              <a:t>Samples are grouped based on db, collection, and status (draft or complete)</a:t>
            </a:r>
          </a:p>
          <a:p>
            <a:r>
              <a:rPr lang="en-US" sz="1600" dirty="0" smtClean="0"/>
              <a:t>All submission files are kept locally in /</a:t>
            </a:r>
            <a:r>
              <a:rPr lang="en-US" sz="1600" dirty="0" err="1" smtClean="0"/>
              <a:t>usr</a:t>
            </a:r>
            <a:r>
              <a:rPr lang="en-US" sz="1600" dirty="0" smtClean="0"/>
              <a:t>/local/projects/VHTNGS/submission/&lt;db&gt;/&lt;collection&gt;/</a:t>
            </a:r>
          </a:p>
          <a:p>
            <a:pPr>
              <a:buNone/>
            </a:pPr>
            <a:endParaRPr lang="en-US" sz="1600" dirty="0"/>
          </a:p>
        </p:txBody>
      </p:sp>
      <p:pic>
        <p:nvPicPr>
          <p:cNvPr id="4" name="Picture 3" descr="submission1.png"/>
          <p:cNvPicPr>
            <a:picLocks noChangeAspect="1"/>
          </p:cNvPicPr>
          <p:nvPr/>
        </p:nvPicPr>
        <p:blipFill>
          <a:blip r:embed="rId2" cstate="print"/>
          <a:stretch>
            <a:fillRect/>
          </a:stretch>
        </p:blipFill>
        <p:spPr>
          <a:xfrm>
            <a:off x="0" y="2743200"/>
            <a:ext cx="5886232" cy="2638425"/>
          </a:xfrm>
          <a:prstGeom prst="rect">
            <a:avLst/>
          </a:prstGeom>
        </p:spPr>
      </p:pic>
      <p:pic>
        <p:nvPicPr>
          <p:cNvPr id="5" name="Picture 4" descr="submission2.png"/>
          <p:cNvPicPr>
            <a:picLocks noChangeAspect="1"/>
          </p:cNvPicPr>
          <p:nvPr/>
        </p:nvPicPr>
        <p:blipFill>
          <a:blip r:embed="rId3" cstate="print"/>
          <a:stretch>
            <a:fillRect/>
          </a:stretch>
        </p:blipFill>
        <p:spPr>
          <a:xfrm>
            <a:off x="3662362" y="3491525"/>
            <a:ext cx="5481638" cy="33664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of Mixed Samples</a:t>
            </a:r>
            <a:endParaRPr lang="en-US" dirty="0"/>
          </a:p>
        </p:txBody>
      </p:sp>
      <p:sp>
        <p:nvSpPr>
          <p:cNvPr id="3" name="Content Placeholder 2"/>
          <p:cNvSpPr>
            <a:spLocks noGrp="1"/>
          </p:cNvSpPr>
          <p:nvPr>
            <p:ph idx="1"/>
          </p:nvPr>
        </p:nvSpPr>
        <p:spPr>
          <a:xfrm>
            <a:off x="457200" y="1600200"/>
            <a:ext cx="3352800" cy="4525963"/>
          </a:xfrm>
        </p:spPr>
        <p:txBody>
          <a:bodyPr>
            <a:normAutofit/>
          </a:bodyPr>
          <a:lstStyle/>
          <a:p>
            <a:r>
              <a:rPr lang="en-US" sz="1600" dirty="0" smtClean="0"/>
              <a:t>Might be due to co-infection or contamination</a:t>
            </a:r>
          </a:p>
          <a:p>
            <a:r>
              <a:rPr lang="en-US" sz="1600" dirty="0" smtClean="0"/>
              <a:t>Might be a mix of viruses of the same subtype or different subtypes (avian influenza, mixed human seasonal and pandemic influenza NHRCC/NHRCA)</a:t>
            </a:r>
          </a:p>
          <a:p>
            <a:r>
              <a:rPr lang="en-US" sz="1600" dirty="0" err="1" smtClean="0"/>
              <a:t>NextGen</a:t>
            </a:r>
            <a:r>
              <a:rPr lang="en-US" sz="1600" dirty="0" smtClean="0"/>
              <a:t> sequencing approach is beneficial because it gives an unbiased picture of representation of each virus in a sample.</a:t>
            </a:r>
          </a:p>
          <a:p>
            <a:r>
              <a:rPr lang="en-US" sz="1600" dirty="0" err="1" smtClean="0"/>
              <a:t>NextGen</a:t>
            </a:r>
            <a:r>
              <a:rPr lang="en-US" sz="1600" dirty="0" smtClean="0"/>
              <a:t> assembly pipeline for mixed samples is in development</a:t>
            </a:r>
          </a:p>
          <a:p>
            <a:r>
              <a:rPr lang="en-US" sz="1600" dirty="0" smtClean="0"/>
              <a:t>Insertion of IUB codes in assembly consensus is in development</a:t>
            </a:r>
            <a:endParaRPr lang="en-US" sz="1600" dirty="0"/>
          </a:p>
        </p:txBody>
      </p:sp>
      <p:pic>
        <p:nvPicPr>
          <p:cNvPr id="4" name="Picture 3" descr="validator.png"/>
          <p:cNvPicPr>
            <a:picLocks noChangeAspect="1"/>
          </p:cNvPicPr>
          <p:nvPr/>
        </p:nvPicPr>
        <p:blipFill>
          <a:blip r:embed="rId2" cstate="print"/>
          <a:stretch>
            <a:fillRect/>
          </a:stretch>
        </p:blipFill>
        <p:spPr>
          <a:xfrm>
            <a:off x="3997149" y="1600200"/>
            <a:ext cx="5146851" cy="497579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Non-Influenza Projects Pipeline Highlights</a:t>
            </a:r>
            <a:endParaRPr lang="en-US" dirty="0"/>
          </a:p>
        </p:txBody>
      </p:sp>
      <p:sp>
        <p:nvSpPr>
          <p:cNvPr id="3" name="Content Placeholder 2"/>
          <p:cNvSpPr>
            <a:spLocks noGrp="1"/>
          </p:cNvSpPr>
          <p:nvPr>
            <p:ph idx="1"/>
          </p:nvPr>
        </p:nvSpPr>
        <p:spPr>
          <a:xfrm>
            <a:off x="0" y="1600200"/>
            <a:ext cx="5334000" cy="4525963"/>
          </a:xfrm>
        </p:spPr>
        <p:txBody>
          <a:bodyPr>
            <a:normAutofit/>
          </a:bodyPr>
          <a:lstStyle/>
          <a:p>
            <a:r>
              <a:rPr lang="en-US" sz="1600" dirty="0" smtClean="0"/>
              <a:t>Quality and coverage</a:t>
            </a:r>
          </a:p>
          <a:p>
            <a:pPr lvl="1"/>
            <a:r>
              <a:rPr lang="en-US" sz="1600" dirty="0" err="1" smtClean="0"/>
              <a:t>autoTasker</a:t>
            </a:r>
            <a:r>
              <a:rPr lang="en-US" sz="1600" dirty="0" smtClean="0"/>
              <a:t> can be run if formatted reference </a:t>
            </a:r>
            <a:r>
              <a:rPr lang="en-US" sz="1600" dirty="0" err="1" smtClean="0"/>
              <a:t>fasta</a:t>
            </a:r>
            <a:r>
              <a:rPr lang="en-US" sz="1600" dirty="0" smtClean="0"/>
              <a:t> file is deposited  in /</a:t>
            </a:r>
            <a:r>
              <a:rPr lang="en-US" sz="1600" dirty="0" err="1" smtClean="0"/>
              <a:t>usr</a:t>
            </a:r>
            <a:r>
              <a:rPr lang="en-US" sz="1600" dirty="0" smtClean="0"/>
              <a:t>/local/projects/Elvira/etc/&lt;db&gt;/</a:t>
            </a:r>
          </a:p>
          <a:p>
            <a:pPr lvl="1"/>
            <a:r>
              <a:rPr lang="en-US" sz="1600" dirty="0" smtClean="0"/>
              <a:t>autoTasker2 is reference-independent, now in testing</a:t>
            </a:r>
          </a:p>
          <a:p>
            <a:r>
              <a:rPr lang="en-US" sz="1600" dirty="0" smtClean="0"/>
              <a:t>Validation</a:t>
            </a:r>
          </a:p>
          <a:p>
            <a:pPr lvl="1"/>
            <a:r>
              <a:rPr lang="en-US" sz="1600" dirty="0" err="1" smtClean="0"/>
              <a:t>BLASTn</a:t>
            </a:r>
            <a:r>
              <a:rPr lang="en-US" sz="1600" dirty="0" smtClean="0"/>
              <a:t> can be used to check for coding regions</a:t>
            </a:r>
          </a:p>
          <a:p>
            <a:pPr lvl="1"/>
            <a:r>
              <a:rPr lang="en-US" sz="1600" dirty="0" smtClean="0"/>
              <a:t>VIGOR (Viral Genome </a:t>
            </a:r>
            <a:r>
              <a:rPr lang="en-US" sz="1600" dirty="0" err="1" smtClean="0"/>
              <a:t>Orf</a:t>
            </a:r>
            <a:r>
              <a:rPr lang="en-US" sz="1600" dirty="0" smtClean="0"/>
              <a:t> Reader)</a:t>
            </a:r>
          </a:p>
          <a:p>
            <a:pPr lvl="2"/>
            <a:r>
              <a:rPr lang="en-US" sz="1600" dirty="0" smtClean="0"/>
              <a:t>/</a:t>
            </a:r>
            <a:r>
              <a:rPr lang="en-US" sz="1600" dirty="0" err="1" smtClean="0"/>
              <a:t>usr</a:t>
            </a:r>
            <a:r>
              <a:rPr lang="en-US" sz="1600" dirty="0" smtClean="0"/>
              <a:t>/local/projects/GCV/Shiliang.dir/VIGOR.dir/</a:t>
            </a:r>
          </a:p>
          <a:p>
            <a:pPr lvl="2"/>
            <a:r>
              <a:rPr lang="en-US" sz="1600" dirty="0" smtClean="0"/>
              <a:t>Has to be set up for every project</a:t>
            </a:r>
          </a:p>
          <a:p>
            <a:r>
              <a:rPr lang="en-US" sz="1600" dirty="0" smtClean="0"/>
              <a:t>Annotation and submission</a:t>
            </a:r>
          </a:p>
          <a:p>
            <a:pPr lvl="1"/>
            <a:r>
              <a:rPr lang="en-US" sz="1600" dirty="0" smtClean="0"/>
              <a:t>All viral genomes except Influenza are annotated at JCVI</a:t>
            </a:r>
          </a:p>
          <a:p>
            <a:pPr lvl="1"/>
            <a:r>
              <a:rPr lang="en-US" sz="1600" dirty="0" smtClean="0"/>
              <a:t>Done by Viral IFX group</a:t>
            </a:r>
          </a:p>
          <a:p>
            <a:pPr lvl="1">
              <a:buNone/>
            </a:pPr>
            <a:r>
              <a:rPr lang="en-US" sz="1600" dirty="0" smtClean="0"/>
              <a:t> </a:t>
            </a:r>
            <a:endParaRPr lang="en-US" sz="1600" dirty="0"/>
          </a:p>
        </p:txBody>
      </p:sp>
      <p:pic>
        <p:nvPicPr>
          <p:cNvPr id="4" name="Picture 3" descr="VIGOR.png"/>
          <p:cNvPicPr>
            <a:picLocks noChangeAspect="1"/>
          </p:cNvPicPr>
          <p:nvPr/>
        </p:nvPicPr>
        <p:blipFill>
          <a:blip r:embed="rId2" cstate="print"/>
          <a:stretch>
            <a:fillRect/>
          </a:stretch>
        </p:blipFill>
        <p:spPr>
          <a:xfrm>
            <a:off x="5410200" y="1447800"/>
            <a:ext cx="3581400" cy="51813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Projects in Closure, cont.</a:t>
            </a:r>
            <a:endParaRPr lang="en-US" dirty="0"/>
          </a:p>
        </p:txBody>
      </p:sp>
      <p:sp>
        <p:nvSpPr>
          <p:cNvPr id="4" name="TextBox 3"/>
          <p:cNvSpPr txBox="1"/>
          <p:nvPr/>
        </p:nvSpPr>
        <p:spPr>
          <a:xfrm>
            <a:off x="914400" y="1981200"/>
            <a:ext cx="7013843" cy="4893647"/>
          </a:xfrm>
          <a:prstGeom prst="rect">
            <a:avLst/>
          </a:prstGeom>
          <a:noFill/>
        </p:spPr>
        <p:txBody>
          <a:bodyPr wrap="none" rtlCol="0">
            <a:spAutoFit/>
          </a:bodyPr>
          <a:lstStyle/>
          <a:p>
            <a:pPr lvl="1">
              <a:buFont typeface="Arial" pitchFamily="34" charset="0"/>
              <a:buChar char="•"/>
            </a:pPr>
            <a:r>
              <a:rPr lang="en-US" dirty="0" smtClean="0"/>
              <a:t> </a:t>
            </a:r>
            <a:r>
              <a:rPr lang="en-US" u="sng" dirty="0" smtClean="0"/>
              <a:t>Adenovirus</a:t>
            </a:r>
            <a:r>
              <a:rPr lang="en-US" dirty="0" smtClean="0"/>
              <a:t> – pilot phase – 10 samples - </a:t>
            </a:r>
            <a:r>
              <a:rPr lang="en-US" dirty="0" err="1" smtClean="0"/>
              <a:t>NextGen</a:t>
            </a:r>
            <a:endParaRPr lang="en-US" dirty="0" smtClean="0"/>
          </a:p>
          <a:p>
            <a:pPr lvl="1">
              <a:buFont typeface="Arial" pitchFamily="34" charset="0"/>
              <a:buChar char="•"/>
            </a:pPr>
            <a:r>
              <a:rPr lang="en-US" dirty="0" smtClean="0"/>
              <a:t> </a:t>
            </a:r>
            <a:r>
              <a:rPr lang="en-US" u="sng" dirty="0" err="1" smtClean="0"/>
              <a:t>Norovirus</a:t>
            </a:r>
            <a:r>
              <a:rPr lang="en-US" dirty="0" smtClean="0"/>
              <a:t> – preliminary analysis</a:t>
            </a:r>
          </a:p>
          <a:p>
            <a:pPr lvl="1"/>
            <a:endParaRPr lang="en-US" dirty="0" smtClean="0"/>
          </a:p>
          <a:p>
            <a:pPr>
              <a:buFont typeface="Arial" pitchFamily="34" charset="0"/>
              <a:buChar char="•"/>
            </a:pPr>
            <a:r>
              <a:rPr lang="en-US" sz="2000" b="1" dirty="0" smtClean="0"/>
              <a:t> Prokaryotic projects</a:t>
            </a:r>
          </a:p>
          <a:p>
            <a:pPr lvl="1">
              <a:buFont typeface="Arial" pitchFamily="34" charset="0"/>
              <a:buChar char="•"/>
            </a:pPr>
            <a:r>
              <a:rPr lang="en-US" dirty="0" smtClean="0"/>
              <a:t> U54 HMP project (non-contiguous finished) – 15 genomes</a:t>
            </a:r>
          </a:p>
          <a:p>
            <a:pPr lvl="1">
              <a:buFont typeface="Arial" pitchFamily="34" charset="0"/>
              <a:buChar char="•"/>
            </a:pPr>
            <a:r>
              <a:rPr lang="en-US" dirty="0" smtClean="0"/>
              <a:t> GSC E. coli project (improved high quality draft) – 27 genomes</a:t>
            </a:r>
          </a:p>
          <a:p>
            <a:pPr lvl="1">
              <a:buFont typeface="Arial" pitchFamily="34" charset="0"/>
              <a:buChar char="•"/>
            </a:pPr>
            <a:r>
              <a:rPr lang="en-US" dirty="0" smtClean="0"/>
              <a:t> GSC Strep project (improved high quality draft)– 7 genomes</a:t>
            </a:r>
          </a:p>
          <a:p>
            <a:pPr lvl="1">
              <a:buFont typeface="Arial" pitchFamily="34" charset="0"/>
              <a:buChar char="•"/>
            </a:pPr>
            <a:r>
              <a:rPr lang="en-US" dirty="0" smtClean="0"/>
              <a:t> GSC </a:t>
            </a:r>
            <a:r>
              <a:rPr lang="en-US" dirty="0" err="1" smtClean="0"/>
              <a:t>Acinetobacter</a:t>
            </a:r>
            <a:r>
              <a:rPr lang="en-US" dirty="0" smtClean="0"/>
              <a:t> project (non-contiguous finished)– 12 genomes</a:t>
            </a:r>
          </a:p>
          <a:p>
            <a:pPr lvl="1">
              <a:buFont typeface="Arial" pitchFamily="34" charset="0"/>
              <a:buChar char="•"/>
            </a:pPr>
            <a:endParaRPr lang="en-US" dirty="0" smtClean="0"/>
          </a:p>
          <a:p>
            <a:pPr>
              <a:buFont typeface="Arial" pitchFamily="34" charset="0"/>
              <a:buChar char="•"/>
            </a:pPr>
            <a:r>
              <a:rPr lang="en-US" sz="2000" b="1" dirty="0" smtClean="0"/>
              <a:t> Eukaryotic projects</a:t>
            </a:r>
          </a:p>
          <a:p>
            <a:pPr lvl="1">
              <a:buFont typeface="Arial" pitchFamily="34" charset="0"/>
              <a:buChar char="•"/>
            </a:pPr>
            <a:r>
              <a:rPr lang="en-US" dirty="0" smtClean="0"/>
              <a:t> Follow-up analysis of few past projects</a:t>
            </a:r>
          </a:p>
          <a:p>
            <a:pPr lvl="1"/>
            <a:endParaRPr lang="en-US" dirty="0" smtClean="0"/>
          </a:p>
          <a:p>
            <a:pPr>
              <a:buFont typeface="Arial" pitchFamily="34" charset="0"/>
              <a:buChar char="•"/>
            </a:pPr>
            <a:r>
              <a:rPr lang="en-US" sz="2000" b="1" dirty="0" smtClean="0"/>
              <a:t> Other projects</a:t>
            </a:r>
          </a:p>
          <a:p>
            <a:pPr lvl="1">
              <a:buFont typeface="Arial" pitchFamily="34" charset="0"/>
              <a:buChar char="•"/>
            </a:pPr>
            <a:r>
              <a:rPr lang="en-US" dirty="0" smtClean="0"/>
              <a:t> Several fungal mitochondria genomes</a:t>
            </a:r>
          </a:p>
          <a:p>
            <a:pPr lvl="1">
              <a:buFont typeface="Arial" pitchFamily="34" charset="0"/>
              <a:buChar char="•"/>
            </a:pPr>
            <a:r>
              <a:rPr lang="en-US" dirty="0" smtClean="0"/>
              <a:t> Single cell SAR86 </a:t>
            </a:r>
          </a:p>
          <a:p>
            <a:endParaRPr lang="en-US" dirty="0" smtClean="0"/>
          </a:p>
          <a:p>
            <a:endParaRPr lang="en-US"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JIRA Sample Tracking</a:t>
            </a:r>
            <a:endParaRPr lang="en-US" dirty="0"/>
          </a:p>
        </p:txBody>
      </p:sp>
      <p:pic>
        <p:nvPicPr>
          <p:cNvPr id="4" name="Content Placeholder 3" descr="JIRA.png"/>
          <p:cNvPicPr>
            <a:picLocks noGrp="1" noChangeAspect="1"/>
          </p:cNvPicPr>
          <p:nvPr>
            <p:ph idx="1"/>
          </p:nvPr>
        </p:nvPicPr>
        <p:blipFill>
          <a:blip r:embed="rId2" cstate="print"/>
          <a:stretch>
            <a:fillRect/>
          </a:stretch>
        </p:blipFill>
        <p:spPr>
          <a:xfrm>
            <a:off x="0" y="1447800"/>
            <a:ext cx="4296574" cy="4648200"/>
          </a:xfrm>
        </p:spPr>
      </p:pic>
      <p:pic>
        <p:nvPicPr>
          <p:cNvPr id="5" name="Picture 4" descr="SampleTracking.png"/>
          <p:cNvPicPr>
            <a:picLocks noChangeAspect="1"/>
          </p:cNvPicPr>
          <p:nvPr/>
        </p:nvPicPr>
        <p:blipFill>
          <a:blip r:embed="rId3" cstate="print"/>
          <a:stretch>
            <a:fillRect/>
          </a:stretch>
        </p:blipFill>
        <p:spPr>
          <a:xfrm>
            <a:off x="4343399" y="1981200"/>
            <a:ext cx="4800601" cy="35809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Viral IFX Development</a:t>
            </a:r>
            <a:endParaRPr lang="en-US" dirty="0"/>
          </a:p>
        </p:txBody>
      </p:sp>
      <p:sp>
        <p:nvSpPr>
          <p:cNvPr id="5" name="TextBox 4"/>
          <p:cNvSpPr txBox="1"/>
          <p:nvPr/>
        </p:nvSpPr>
        <p:spPr>
          <a:xfrm>
            <a:off x="685801" y="1371600"/>
            <a:ext cx="7696200" cy="4385816"/>
          </a:xfrm>
          <a:prstGeom prst="rect">
            <a:avLst/>
          </a:prstGeom>
          <a:noFill/>
        </p:spPr>
        <p:txBody>
          <a:bodyPr wrap="square" rtlCol="0">
            <a:spAutoFit/>
          </a:bodyPr>
          <a:lstStyle/>
          <a:p>
            <a:pPr>
              <a:lnSpc>
                <a:spcPct val="150000"/>
              </a:lnSpc>
              <a:buFont typeface="Arial" pitchFamily="34" charset="0"/>
              <a:buChar char="•"/>
            </a:pPr>
            <a:r>
              <a:rPr lang="en-US" dirty="0" smtClean="0">
                <a:solidFill>
                  <a:srgbClr val="000000"/>
                </a:solidFill>
                <a:ea typeface="Calibri"/>
                <a:cs typeface="Times New Roman"/>
              </a:rPr>
              <a:t> SRA submission for </a:t>
            </a:r>
            <a:r>
              <a:rPr lang="en-US" dirty="0" err="1" smtClean="0">
                <a:solidFill>
                  <a:srgbClr val="000000"/>
                </a:solidFill>
                <a:ea typeface="Calibri"/>
                <a:cs typeface="Times New Roman"/>
              </a:rPr>
              <a:t>NextGen</a:t>
            </a:r>
            <a:r>
              <a:rPr lang="en-US" dirty="0" smtClean="0">
                <a:solidFill>
                  <a:srgbClr val="000000"/>
                </a:solidFill>
                <a:ea typeface="Calibri"/>
                <a:cs typeface="Times New Roman"/>
              </a:rPr>
              <a:t> viral samples</a:t>
            </a:r>
          </a:p>
          <a:p>
            <a:pPr>
              <a:lnSpc>
                <a:spcPct val="150000"/>
              </a:lnSpc>
              <a:buFont typeface="Arial" pitchFamily="34" charset="0"/>
              <a:buChar char="•"/>
            </a:pPr>
            <a:r>
              <a:rPr lang="en-US" dirty="0" smtClean="0">
                <a:solidFill>
                  <a:srgbClr val="000000"/>
                </a:solidFill>
                <a:ea typeface="Calibri"/>
                <a:cs typeface="Times New Roman"/>
              </a:rPr>
              <a:t> Migrating to JIRA Sample Tracking</a:t>
            </a:r>
          </a:p>
          <a:p>
            <a:pPr>
              <a:lnSpc>
                <a:spcPct val="150000"/>
              </a:lnSpc>
              <a:buFont typeface="Arial" pitchFamily="34" charset="0"/>
              <a:buChar char="•"/>
            </a:pPr>
            <a:r>
              <a:rPr lang="en-US" dirty="0" smtClean="0">
                <a:solidFill>
                  <a:srgbClr val="000000"/>
                </a:solidFill>
                <a:ea typeface="Calibri"/>
                <a:cs typeface="Times New Roman"/>
              </a:rPr>
              <a:t> Assembly of mixed samples (allowing for 8+ segments, phasing </a:t>
            </a:r>
            <a:r>
              <a:rPr lang="en-US" dirty="0" err="1" smtClean="0">
                <a:solidFill>
                  <a:srgbClr val="000000"/>
                </a:solidFill>
                <a:ea typeface="Calibri"/>
                <a:cs typeface="Times New Roman"/>
              </a:rPr>
              <a:t>contigs</a:t>
            </a:r>
            <a:r>
              <a:rPr lang="en-US" dirty="0" smtClean="0">
                <a:solidFill>
                  <a:srgbClr val="000000"/>
                </a:solidFill>
                <a:ea typeface="Calibri"/>
                <a:cs typeface="Times New Roman"/>
              </a:rPr>
              <a:t>, and consensus calling allowing ambiguities)</a:t>
            </a:r>
          </a:p>
          <a:p>
            <a:pPr>
              <a:lnSpc>
                <a:spcPct val="150000"/>
              </a:lnSpc>
              <a:buFont typeface="Arial" pitchFamily="34" charset="0"/>
              <a:buChar char="•"/>
            </a:pPr>
            <a:r>
              <a:rPr lang="en-US" dirty="0" smtClean="0">
                <a:solidFill>
                  <a:srgbClr val="000000"/>
                </a:solidFill>
                <a:ea typeface="Calibri"/>
                <a:cs typeface="Times New Roman"/>
              </a:rPr>
              <a:t> Automated assignment of  'Assembly Quality Status' (binning) (Complete, Needs Edits, Few Regions, Too Many Regions)</a:t>
            </a:r>
          </a:p>
          <a:p>
            <a:pPr>
              <a:lnSpc>
                <a:spcPct val="150000"/>
              </a:lnSpc>
              <a:buFont typeface="Arial" pitchFamily="34" charset="0"/>
              <a:buChar char="•"/>
            </a:pPr>
            <a:r>
              <a:rPr lang="en-US" dirty="0" smtClean="0">
                <a:solidFill>
                  <a:srgbClr val="000000"/>
                </a:solidFill>
                <a:ea typeface="Calibri"/>
                <a:cs typeface="Times New Roman"/>
              </a:rPr>
              <a:t>Tracking custom primers in GLK</a:t>
            </a:r>
            <a:endParaRPr lang="en-US" dirty="0" smtClean="0">
              <a:ea typeface="Calibri"/>
              <a:cs typeface="Times New Roman"/>
            </a:endParaRPr>
          </a:p>
          <a:p>
            <a:endParaRPr lang="en-US" dirty="0" smtClean="0">
              <a:ea typeface="Calibri"/>
              <a:cs typeface="Times New Roman"/>
            </a:endParaRPr>
          </a:p>
          <a:p>
            <a:endParaRPr lang="en-US" dirty="0" smtClean="0">
              <a:ea typeface="Calibri"/>
              <a:cs typeface="Times New Roman"/>
            </a:endParaRPr>
          </a:p>
          <a:p>
            <a:endParaRPr lang="en-US" dirty="0" smtClean="0">
              <a:ea typeface="Calibri"/>
              <a:cs typeface="Times New Roman"/>
            </a:endParaRPr>
          </a:p>
          <a:p>
            <a:endParaRPr lang="en-US" dirty="0" smtClean="0">
              <a:ea typeface="Calibri"/>
              <a:cs typeface="Times New Roman"/>
            </a:endParaRP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00200"/>
            <a:ext cx="7315200" cy="3048000"/>
          </a:xfrm>
        </p:spPr>
        <p:txBody>
          <a:bodyPr>
            <a:normAutofit/>
          </a:bodyPr>
          <a:lstStyle/>
          <a:p>
            <a:r>
              <a:rPr lang="en-US" dirty="0" smtClean="0"/>
              <a:t>Prokaryotic and BAC-based Eukaryotic Projects </a:t>
            </a:r>
            <a:br>
              <a:rPr lang="en-US" dirty="0" smtClean="0"/>
            </a:br>
            <a:r>
              <a:rPr lang="en-US" dirty="0" smtClean="0"/>
              <a:t/>
            </a:r>
            <a:br>
              <a:rPr lang="en-US" dirty="0" smtClean="0"/>
            </a:br>
            <a:r>
              <a:rPr lang="en-US" dirty="0" smtClean="0"/>
              <a:t>General Workflow</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381000" y="152400"/>
            <a:ext cx="8229600" cy="6172200"/>
          </a:xfrm>
        </p:spPr>
        <p:txBody>
          <a:bodyPr/>
          <a:lstStyle/>
          <a:p>
            <a:pPr algn="ctr">
              <a:buNone/>
            </a:pPr>
            <a:r>
              <a:rPr lang="en-US" dirty="0" smtClean="0"/>
              <a:t>Genome standards definitions</a:t>
            </a:r>
          </a:p>
          <a:p>
            <a:r>
              <a:rPr lang="en-US" sz="1400" dirty="0" smtClean="0">
                <a:hlinkClick r:id="rId2"/>
              </a:rPr>
              <a:t>http://www.sciencemag.org/cgi/content/full/326/5950/236</a:t>
            </a:r>
            <a:endParaRPr lang="en-US" sz="1400" dirty="0" smtClean="0"/>
          </a:p>
          <a:p>
            <a:r>
              <a:rPr lang="en-US" sz="1400" dirty="0" smtClean="0">
                <a:hlinkClick r:id="rId3"/>
              </a:rPr>
              <a:t>http://intranet.jcvi.org/cms/files/u43/Genome_standards_summary_JH.docx</a:t>
            </a:r>
            <a:endParaRPr lang="en-US" sz="1400" dirty="0" smtClean="0"/>
          </a:p>
          <a:p>
            <a:endParaRPr lang="en-US" sz="1400" dirty="0" smtClean="0"/>
          </a:p>
          <a:p>
            <a:r>
              <a:rPr lang="en-US" sz="1200" b="1" dirty="0" smtClean="0">
                <a:solidFill>
                  <a:srgbClr val="003399"/>
                </a:solidFill>
              </a:rPr>
              <a:t>Standard Draft</a:t>
            </a:r>
            <a:r>
              <a:rPr lang="en-US" sz="1200" dirty="0" smtClean="0">
                <a:solidFill>
                  <a:srgbClr val="003399"/>
                </a:solidFill>
              </a:rPr>
              <a:t> </a:t>
            </a:r>
            <a:r>
              <a:rPr lang="en-US" sz="1200" dirty="0" smtClean="0"/>
              <a:t>- Biased sequencing or MDA samples</a:t>
            </a:r>
          </a:p>
          <a:p>
            <a:r>
              <a:rPr lang="en-US" sz="1200" b="1" dirty="0" smtClean="0">
                <a:solidFill>
                  <a:srgbClr val="003399"/>
                </a:solidFill>
              </a:rPr>
              <a:t>High-Quality Draft </a:t>
            </a:r>
            <a:r>
              <a:rPr lang="en-US" sz="1200" b="1" dirty="0" smtClean="0"/>
              <a:t>- </a:t>
            </a:r>
            <a:r>
              <a:rPr lang="en-US" sz="1200" dirty="0" smtClean="0"/>
              <a:t>90% genome covered</a:t>
            </a:r>
            <a:endParaRPr lang="en-US" sz="1200" i="1" dirty="0" smtClean="0"/>
          </a:p>
          <a:p>
            <a:r>
              <a:rPr lang="en-US" sz="1200" b="1" dirty="0" smtClean="0">
                <a:solidFill>
                  <a:srgbClr val="003399"/>
                </a:solidFill>
              </a:rPr>
              <a:t>Annotation-Directed Improvement</a:t>
            </a:r>
            <a:r>
              <a:rPr lang="en-US" sz="1200" dirty="0" smtClean="0"/>
              <a:t> - Likely most beneficial for eukaryotes</a:t>
            </a:r>
          </a:p>
          <a:p>
            <a:endParaRPr lang="en-US" sz="1400" dirty="0" smtClean="0"/>
          </a:p>
          <a:p>
            <a:r>
              <a:rPr lang="en-US" sz="1400" b="1" dirty="0" smtClean="0">
                <a:solidFill>
                  <a:srgbClr val="003399"/>
                </a:solidFill>
              </a:rPr>
              <a:t>Improved High-Quality Draft</a:t>
            </a:r>
            <a:r>
              <a:rPr lang="en-US" sz="1400" i="1" dirty="0" smtClean="0">
                <a:solidFill>
                  <a:srgbClr val="003399"/>
                </a:solidFill>
              </a:rPr>
              <a:t> </a:t>
            </a:r>
            <a:r>
              <a:rPr lang="en-US" sz="1400" i="1" dirty="0" smtClean="0"/>
              <a:t>- </a:t>
            </a:r>
            <a:r>
              <a:rPr lang="en-US" sz="1400" dirty="0" smtClean="0"/>
              <a:t>Usually adequate for comparison with other genomes</a:t>
            </a:r>
            <a:endParaRPr lang="en-US" sz="1400" i="1" dirty="0" smtClean="0"/>
          </a:p>
          <a:p>
            <a:pPr>
              <a:buFont typeface="Arial" charset="0"/>
              <a:buChar char="•"/>
            </a:pPr>
            <a:r>
              <a:rPr lang="en-US" sz="1400" dirty="0" smtClean="0"/>
              <a:t>Automated and/or manual work involving manipulation of existing shotgun data or addition of automated directed reads to improve assembly</a:t>
            </a:r>
          </a:p>
          <a:p>
            <a:pPr>
              <a:buFont typeface="Arial" charset="0"/>
              <a:buChar char="•"/>
            </a:pPr>
            <a:r>
              <a:rPr lang="en-US" sz="1400" dirty="0" smtClean="0"/>
              <a:t>May contain undetectable </a:t>
            </a:r>
            <a:r>
              <a:rPr lang="en-US" sz="1400" dirty="0" err="1" smtClean="0"/>
              <a:t>misassemblies</a:t>
            </a:r>
            <a:r>
              <a:rPr lang="en-US" sz="1400" baseline="30000" dirty="0" smtClean="0"/>
              <a:t>,</a:t>
            </a:r>
            <a:r>
              <a:rPr lang="en-US" sz="1400" dirty="0" smtClean="0"/>
              <a:t> low-quality</a:t>
            </a:r>
            <a:r>
              <a:rPr lang="en-US" sz="1400" baseline="30000" dirty="0" smtClean="0"/>
              <a:t> </a:t>
            </a:r>
            <a:r>
              <a:rPr lang="en-US" sz="1400" dirty="0" smtClean="0"/>
              <a:t>regions, potential base errors</a:t>
            </a:r>
          </a:p>
          <a:p>
            <a:pPr>
              <a:buFont typeface="Arial" charset="0"/>
              <a:buChar char="•"/>
            </a:pPr>
            <a:r>
              <a:rPr lang="en-US" sz="1400" dirty="0" smtClean="0"/>
              <a:t>Unclosed areas not annotated </a:t>
            </a:r>
          </a:p>
          <a:p>
            <a:pPr>
              <a:buFont typeface="Arial" charset="0"/>
              <a:buChar char="•"/>
            </a:pPr>
            <a:endParaRPr lang="en-US" sz="1400" dirty="0" smtClean="0"/>
          </a:p>
          <a:p>
            <a:r>
              <a:rPr lang="en-US" sz="1400" b="1" dirty="0" smtClean="0">
                <a:solidFill>
                  <a:srgbClr val="003399"/>
                </a:solidFill>
              </a:rPr>
              <a:t>Noncontiguous Finished</a:t>
            </a:r>
            <a:r>
              <a:rPr lang="en-US" sz="1400" i="1" dirty="0" smtClean="0">
                <a:solidFill>
                  <a:srgbClr val="003399"/>
                </a:solidFill>
              </a:rPr>
              <a:t> </a:t>
            </a:r>
            <a:r>
              <a:rPr lang="en-US" sz="1400" i="1" dirty="0" smtClean="0"/>
              <a:t>- </a:t>
            </a:r>
            <a:r>
              <a:rPr lang="en-US" sz="1400" dirty="0" smtClean="0"/>
              <a:t>Produces nearly complete </a:t>
            </a:r>
            <a:r>
              <a:rPr lang="en-US" sz="1400" baseline="30000" dirty="0" smtClean="0"/>
              <a:t> </a:t>
            </a:r>
            <a:r>
              <a:rPr lang="en-US" sz="1400" dirty="0" smtClean="0"/>
              <a:t>reference genome for comparative purposes</a:t>
            </a:r>
          </a:p>
          <a:p>
            <a:pPr>
              <a:buFont typeface="Arial" charset="0"/>
              <a:buChar char="•"/>
            </a:pPr>
            <a:r>
              <a:rPr lang="en-US" sz="1400" dirty="0" smtClean="0"/>
              <a:t>A high-quality assembly subjected to automated and manual improvement</a:t>
            </a:r>
          </a:p>
          <a:p>
            <a:pPr>
              <a:buFont typeface="Arial" charset="0"/>
              <a:buChar char="•"/>
            </a:pPr>
            <a:r>
              <a:rPr lang="en-US" sz="1400" dirty="0" smtClean="0"/>
              <a:t>Resolution for almost all gaps,</a:t>
            </a:r>
            <a:r>
              <a:rPr lang="en-US" sz="1400" baseline="30000" dirty="0" smtClean="0"/>
              <a:t> </a:t>
            </a:r>
            <a:r>
              <a:rPr lang="en-US" sz="1400" dirty="0" err="1" smtClean="0"/>
              <a:t>misassemblies</a:t>
            </a:r>
            <a:r>
              <a:rPr lang="en-US" sz="1400" dirty="0" smtClean="0"/>
              <a:t>, and low-quality regions </a:t>
            </a:r>
          </a:p>
          <a:p>
            <a:pPr>
              <a:buFont typeface="Arial" charset="0"/>
              <a:buChar char="•"/>
            </a:pPr>
            <a:r>
              <a:rPr lang="en-US" sz="1400" dirty="0" smtClean="0"/>
              <a:t>Full annotation of any areas not meeting Finished standard is required </a:t>
            </a:r>
          </a:p>
          <a:p>
            <a:r>
              <a:rPr lang="en-US" sz="1400" dirty="0" smtClean="0"/>
              <a:t> </a:t>
            </a:r>
          </a:p>
          <a:p>
            <a:r>
              <a:rPr lang="en-US" sz="1400" b="1" dirty="0" smtClean="0">
                <a:solidFill>
                  <a:srgbClr val="003399"/>
                </a:solidFill>
              </a:rPr>
              <a:t>Finished</a:t>
            </a:r>
            <a:r>
              <a:rPr lang="en-US" sz="1400" dirty="0" smtClean="0"/>
              <a:t> – For use in all detailed analyses; high-quality</a:t>
            </a:r>
            <a:r>
              <a:rPr lang="en-US" sz="1400" baseline="30000" dirty="0" smtClean="0"/>
              <a:t> </a:t>
            </a:r>
            <a:r>
              <a:rPr lang="en-US" sz="1400" dirty="0" smtClean="0"/>
              <a:t>reference genome for comparative purposes</a:t>
            </a:r>
          </a:p>
          <a:p>
            <a:pPr>
              <a:buFont typeface="Arial" charset="0"/>
              <a:buChar char="•"/>
            </a:pPr>
            <a:r>
              <a:rPr lang="en-US" sz="1400" dirty="0" smtClean="0"/>
              <a:t>Less than 1 error per 100,000 base pairs</a:t>
            </a:r>
          </a:p>
          <a:p>
            <a:pPr>
              <a:buFont typeface="Arial" charset="0"/>
              <a:buChar char="•"/>
            </a:pPr>
            <a:r>
              <a:rPr lang="en-US" sz="1400" dirty="0" smtClean="0"/>
              <a:t>Each</a:t>
            </a:r>
            <a:r>
              <a:rPr lang="en-US" sz="1400" baseline="30000" dirty="0" smtClean="0"/>
              <a:t> </a:t>
            </a:r>
            <a:r>
              <a:rPr lang="en-US" sz="1400" dirty="0" err="1" smtClean="0"/>
              <a:t>replicon</a:t>
            </a:r>
            <a:r>
              <a:rPr lang="en-US" sz="1400" dirty="0" smtClean="0"/>
              <a:t> assembled into a single contiguous sequence with</a:t>
            </a:r>
            <a:r>
              <a:rPr lang="en-US" sz="1400" baseline="30000" dirty="0" smtClean="0"/>
              <a:t> </a:t>
            </a:r>
            <a:r>
              <a:rPr lang="en-US" sz="1400" dirty="0" smtClean="0"/>
              <a:t>a minimal number exceptions documented in the submission</a:t>
            </a:r>
            <a:r>
              <a:rPr lang="en-US" sz="1400" baseline="30000" dirty="0" smtClean="0"/>
              <a:t> </a:t>
            </a:r>
            <a:r>
              <a:rPr lang="en-US" sz="1400" dirty="0" smtClean="0"/>
              <a:t>record</a:t>
            </a:r>
          </a:p>
          <a:p>
            <a:endParaRPr lang="en-US" dirty="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2"/>
          <p:cNvSpPr>
            <a:spLocks noChangeArrowheads="1"/>
          </p:cNvSpPr>
          <p:nvPr/>
        </p:nvSpPr>
        <p:spPr bwMode="auto">
          <a:xfrm>
            <a:off x="838200" y="685800"/>
            <a:ext cx="7543800" cy="914400"/>
          </a:xfrm>
          <a:prstGeom prst="flowChartAlternateProcess">
            <a:avLst/>
          </a:prstGeom>
          <a:solidFill>
            <a:schemeClr val="tx2">
              <a:lumMod val="40000"/>
              <a:lumOff val="60000"/>
            </a:schemeClr>
          </a:solidFill>
          <a:ln w="9525">
            <a:solidFill>
              <a:schemeClr val="tx1"/>
            </a:solidFill>
            <a:miter lim="800000"/>
            <a:headEnd/>
            <a:tailEnd/>
          </a:ln>
        </p:spPr>
        <p:txBody>
          <a:bodyPr/>
          <a:lstStyle/>
          <a:p>
            <a:pPr algn="ctr" eaLnBrk="1" hangingPunct="1"/>
            <a:r>
              <a:rPr lang="en-US" sz="1400" dirty="0" smtClean="0">
                <a:latin typeface="Arial" charset="0"/>
                <a:cs typeface="Arial" charset="0"/>
              </a:rPr>
              <a:t>Genome Improvement is currently performed on 454 fragment, 454 paired-end and 454/</a:t>
            </a:r>
            <a:r>
              <a:rPr lang="en-US" sz="1400" dirty="0" err="1" smtClean="0">
                <a:latin typeface="Arial" charset="0"/>
                <a:cs typeface="Arial" charset="0"/>
              </a:rPr>
              <a:t>Illumina</a:t>
            </a:r>
            <a:r>
              <a:rPr lang="en-US" sz="1400" dirty="0" smtClean="0">
                <a:latin typeface="Arial" charset="0"/>
                <a:cs typeface="Arial" charset="0"/>
              </a:rPr>
              <a:t> hybrid assemblies.  Future projects may be </a:t>
            </a:r>
            <a:r>
              <a:rPr lang="en-US" sz="1400" dirty="0" err="1" smtClean="0">
                <a:latin typeface="Arial" charset="0"/>
                <a:cs typeface="Arial" charset="0"/>
              </a:rPr>
              <a:t>Illumina</a:t>
            </a:r>
            <a:r>
              <a:rPr lang="en-US" sz="1400" dirty="0" smtClean="0">
                <a:latin typeface="Arial" charset="0"/>
                <a:cs typeface="Arial" charset="0"/>
              </a:rPr>
              <a:t>-only.  Additionally, </a:t>
            </a:r>
            <a:r>
              <a:rPr lang="en-US" sz="1400" dirty="0" err="1" smtClean="0">
                <a:latin typeface="Arial" charset="0"/>
                <a:cs typeface="Arial" charset="0"/>
              </a:rPr>
              <a:t>Illumina</a:t>
            </a:r>
            <a:r>
              <a:rPr lang="en-US" sz="1400" dirty="0" smtClean="0">
                <a:latin typeface="Arial" charset="0"/>
                <a:cs typeface="Arial" charset="0"/>
              </a:rPr>
              <a:t> sequences are sometimes used for final consensus correction.</a:t>
            </a:r>
            <a:endParaRPr lang="en-US" sz="1400" dirty="0">
              <a:latin typeface="Arial" charset="0"/>
              <a:cs typeface="Arial" charset="0"/>
            </a:endParaRPr>
          </a:p>
        </p:txBody>
      </p:sp>
      <p:sp>
        <p:nvSpPr>
          <p:cNvPr id="5123" name="AutoShape 3"/>
          <p:cNvSpPr>
            <a:spLocks noChangeArrowheads="1"/>
          </p:cNvSpPr>
          <p:nvPr/>
        </p:nvSpPr>
        <p:spPr bwMode="auto">
          <a:xfrm>
            <a:off x="381000" y="1981200"/>
            <a:ext cx="6324600" cy="457200"/>
          </a:xfrm>
          <a:prstGeom prst="flowChartAlternateProcess">
            <a:avLst/>
          </a:prstGeom>
          <a:solidFill>
            <a:schemeClr val="tx2">
              <a:lumMod val="40000"/>
              <a:lumOff val="60000"/>
            </a:schemeClr>
          </a:solidFill>
          <a:ln w="9525">
            <a:solidFill>
              <a:schemeClr val="tx1"/>
            </a:solidFill>
            <a:miter lim="800000"/>
            <a:headEnd/>
            <a:tailEnd/>
          </a:ln>
        </p:spPr>
        <p:txBody>
          <a:bodyPr wrap="none" anchor="ctr"/>
          <a:lstStyle/>
          <a:p>
            <a:pPr algn="ctr" eaLnBrk="1" hangingPunct="1"/>
            <a:r>
              <a:rPr lang="en-US" sz="1400" dirty="0">
                <a:latin typeface="Arial" charset="0"/>
                <a:cs typeface="Arial" charset="0"/>
              </a:rPr>
              <a:t>Data is assembled using </a:t>
            </a:r>
            <a:r>
              <a:rPr lang="en-US" sz="1400" dirty="0">
                <a:solidFill>
                  <a:srgbClr val="FF0000"/>
                </a:solidFill>
                <a:latin typeface="Arial" charset="0"/>
                <a:cs typeface="Arial" charset="0"/>
              </a:rPr>
              <a:t>Celera </a:t>
            </a:r>
            <a:r>
              <a:rPr lang="en-US" sz="1400" dirty="0" smtClean="0">
                <a:solidFill>
                  <a:srgbClr val="FF0000"/>
                </a:solidFill>
                <a:latin typeface="Arial" charset="0"/>
                <a:cs typeface="Arial" charset="0"/>
              </a:rPr>
              <a:t>Assembler</a:t>
            </a:r>
            <a:r>
              <a:rPr lang="en-US" sz="1400" dirty="0" smtClean="0">
                <a:latin typeface="Arial" charset="0"/>
                <a:cs typeface="Arial" charset="0"/>
              </a:rPr>
              <a:t> or </a:t>
            </a:r>
            <a:r>
              <a:rPr lang="en-US" sz="1400" dirty="0" err="1" smtClean="0">
                <a:solidFill>
                  <a:srgbClr val="FF0000"/>
                </a:solidFill>
                <a:latin typeface="Arial" charset="0"/>
                <a:cs typeface="Arial" charset="0"/>
              </a:rPr>
              <a:t>Newbler</a:t>
            </a:r>
            <a:r>
              <a:rPr lang="en-US" sz="1400" b="1" dirty="0" smtClean="0">
                <a:solidFill>
                  <a:srgbClr val="FF0000"/>
                </a:solidFill>
                <a:latin typeface="Arial" charset="0"/>
                <a:cs typeface="Arial" charset="0"/>
              </a:rPr>
              <a:t> </a:t>
            </a:r>
            <a:r>
              <a:rPr lang="en-US" sz="1400" dirty="0" smtClean="0">
                <a:latin typeface="Arial" charset="0"/>
                <a:cs typeface="Arial" charset="0"/>
              </a:rPr>
              <a:t>(CLC in future?)</a:t>
            </a:r>
            <a:endParaRPr lang="en-US" sz="1400" dirty="0">
              <a:latin typeface="Arial" charset="0"/>
              <a:cs typeface="Arial" charset="0"/>
            </a:endParaRPr>
          </a:p>
        </p:txBody>
      </p:sp>
      <p:sp>
        <p:nvSpPr>
          <p:cNvPr id="5124" name="AutoShape 5"/>
          <p:cNvSpPr>
            <a:spLocks noChangeArrowheads="1"/>
          </p:cNvSpPr>
          <p:nvPr/>
        </p:nvSpPr>
        <p:spPr bwMode="auto">
          <a:xfrm>
            <a:off x="228600" y="3124200"/>
            <a:ext cx="5257800" cy="3048000"/>
          </a:xfrm>
          <a:prstGeom prst="flowChartAlternateProcess">
            <a:avLst/>
          </a:prstGeom>
          <a:solidFill>
            <a:schemeClr val="tx2">
              <a:lumMod val="40000"/>
              <a:lumOff val="60000"/>
            </a:schemeClr>
          </a:solidFill>
          <a:ln w="9525">
            <a:solidFill>
              <a:schemeClr val="tx1"/>
            </a:solidFill>
            <a:miter lim="800000"/>
            <a:headEnd/>
            <a:tailEnd/>
          </a:ln>
        </p:spPr>
        <p:txBody>
          <a:bodyPr anchor="ctr"/>
          <a:lstStyle/>
          <a:p>
            <a:pPr marL="342900" indent="-342900" algn="ctr" eaLnBrk="1" hangingPunct="1"/>
            <a:r>
              <a:rPr lang="en-US" sz="1600" u="sng" dirty="0">
                <a:latin typeface="Arial" charset="0"/>
                <a:cs typeface="Arial" charset="0"/>
              </a:rPr>
              <a:t>Initial manual </a:t>
            </a:r>
            <a:r>
              <a:rPr lang="en-US" sz="1600" u="sng" dirty="0" smtClean="0">
                <a:latin typeface="Arial" charset="0"/>
                <a:cs typeface="Arial" charset="0"/>
              </a:rPr>
              <a:t>review </a:t>
            </a:r>
          </a:p>
          <a:p>
            <a:pPr marL="342900" indent="-342900" algn="ctr" eaLnBrk="1" hangingPunct="1"/>
            <a:endParaRPr lang="en-US" sz="1400" dirty="0">
              <a:latin typeface="Arial" charset="0"/>
              <a:cs typeface="Arial" charset="0"/>
            </a:endParaRPr>
          </a:p>
          <a:p>
            <a:pPr marL="342900" indent="-342900" eaLnBrk="1" hangingPunct="1">
              <a:buFontTx/>
              <a:buAutoNum type="arabicPeriod"/>
            </a:pPr>
            <a:r>
              <a:rPr lang="en-US" sz="1400" dirty="0">
                <a:latin typeface="Arial" charset="0"/>
                <a:cs typeface="Arial" charset="0"/>
              </a:rPr>
              <a:t>Scaffolding of </a:t>
            </a:r>
            <a:r>
              <a:rPr lang="en-US" sz="1400" dirty="0" err="1">
                <a:latin typeface="Arial" charset="0"/>
                <a:cs typeface="Arial" charset="0"/>
              </a:rPr>
              <a:t>contigs</a:t>
            </a:r>
            <a:r>
              <a:rPr lang="en-US" sz="1400" dirty="0">
                <a:latin typeface="Arial" charset="0"/>
                <a:cs typeface="Arial" charset="0"/>
              </a:rPr>
              <a:t> using </a:t>
            </a:r>
            <a:r>
              <a:rPr lang="en-US" sz="1400" dirty="0">
                <a:solidFill>
                  <a:srgbClr val="FF0000"/>
                </a:solidFill>
                <a:latin typeface="Arial" charset="0"/>
                <a:cs typeface="Arial" charset="0"/>
              </a:rPr>
              <a:t>CA </a:t>
            </a:r>
            <a:r>
              <a:rPr lang="en-US" sz="1400" dirty="0" err="1">
                <a:solidFill>
                  <a:srgbClr val="FF0000"/>
                </a:solidFill>
                <a:latin typeface="Arial" charset="0"/>
                <a:cs typeface="Arial" charset="0"/>
              </a:rPr>
              <a:t>scaffolder</a:t>
            </a:r>
            <a:r>
              <a:rPr lang="en-US" sz="1400" dirty="0">
                <a:solidFill>
                  <a:srgbClr val="FF0000"/>
                </a:solidFill>
                <a:latin typeface="Arial" charset="0"/>
                <a:cs typeface="Arial" charset="0"/>
              </a:rPr>
              <a:t> </a:t>
            </a:r>
            <a:r>
              <a:rPr lang="en-US" sz="1400" dirty="0">
                <a:latin typeface="Arial" charset="0"/>
                <a:cs typeface="Arial" charset="0"/>
              </a:rPr>
              <a:t>and </a:t>
            </a:r>
            <a:r>
              <a:rPr lang="en-US" sz="1400" dirty="0" err="1" smtClean="0">
                <a:solidFill>
                  <a:srgbClr val="FF0000"/>
                </a:solidFill>
                <a:latin typeface="Arial" charset="0"/>
                <a:cs typeface="Arial" charset="0"/>
              </a:rPr>
              <a:t>Bambus</a:t>
            </a:r>
            <a:endParaRPr lang="en-US" sz="1400" dirty="0">
              <a:solidFill>
                <a:srgbClr val="FF0000"/>
              </a:solidFill>
              <a:latin typeface="Arial" charset="0"/>
              <a:cs typeface="Arial" charset="0"/>
            </a:endParaRPr>
          </a:p>
          <a:p>
            <a:pPr marL="342900" indent="-342900" eaLnBrk="1" hangingPunct="1">
              <a:buFontTx/>
              <a:buAutoNum type="arabicPeriod"/>
            </a:pPr>
            <a:r>
              <a:rPr lang="en-US" sz="1400" dirty="0">
                <a:latin typeface="Arial" charset="0"/>
                <a:cs typeface="Arial" charset="0"/>
              </a:rPr>
              <a:t>Manual join of overlapping </a:t>
            </a:r>
            <a:r>
              <a:rPr lang="en-US" sz="1400" dirty="0" err="1" smtClean="0">
                <a:latin typeface="Arial" charset="0"/>
                <a:cs typeface="Arial" charset="0"/>
              </a:rPr>
              <a:t>contigs</a:t>
            </a:r>
            <a:r>
              <a:rPr lang="en-US" sz="1400" dirty="0" smtClean="0">
                <a:latin typeface="Arial" charset="0"/>
                <a:cs typeface="Arial" charset="0"/>
              </a:rPr>
              <a:t> </a:t>
            </a:r>
            <a:r>
              <a:rPr lang="en-US" sz="1400" dirty="0">
                <a:latin typeface="Arial" charset="0"/>
                <a:cs typeface="Arial" charset="0"/>
              </a:rPr>
              <a:t>using </a:t>
            </a:r>
            <a:r>
              <a:rPr lang="en-US" sz="1400" dirty="0" err="1" smtClean="0">
                <a:solidFill>
                  <a:srgbClr val="FF0000"/>
                </a:solidFill>
                <a:latin typeface="Arial" charset="0"/>
                <a:cs typeface="Arial" charset="0"/>
              </a:rPr>
              <a:t>Consed</a:t>
            </a:r>
            <a:endParaRPr lang="en-US" sz="1400" dirty="0">
              <a:solidFill>
                <a:srgbClr val="FF0000"/>
              </a:solidFill>
              <a:latin typeface="Arial" charset="0"/>
              <a:cs typeface="Arial" charset="0"/>
            </a:endParaRPr>
          </a:p>
          <a:p>
            <a:pPr marL="342900" indent="-342900" eaLnBrk="1" hangingPunct="1">
              <a:buFontTx/>
              <a:buAutoNum type="arabicPeriod"/>
            </a:pPr>
            <a:r>
              <a:rPr lang="en-US" sz="1400" dirty="0">
                <a:latin typeface="Arial" charset="0"/>
                <a:cs typeface="Arial" charset="0"/>
              </a:rPr>
              <a:t>Repeat identification and breaking of </a:t>
            </a:r>
            <a:r>
              <a:rPr lang="en-US" sz="1400" dirty="0" err="1" smtClean="0">
                <a:latin typeface="Arial" charset="0"/>
                <a:cs typeface="Arial" charset="0"/>
              </a:rPr>
              <a:t>misassemblies</a:t>
            </a:r>
            <a:r>
              <a:rPr lang="en-US" sz="1400" dirty="0" smtClean="0">
                <a:latin typeface="Arial" charset="0"/>
                <a:cs typeface="Arial" charset="0"/>
              </a:rPr>
              <a:t> </a:t>
            </a:r>
            <a:r>
              <a:rPr lang="en-US" sz="1400" dirty="0">
                <a:latin typeface="Arial" charset="0"/>
                <a:cs typeface="Arial" charset="0"/>
              </a:rPr>
              <a:t>using </a:t>
            </a:r>
            <a:r>
              <a:rPr lang="en-US" sz="1400" i="1" dirty="0" err="1">
                <a:solidFill>
                  <a:srgbClr val="FF0000"/>
                </a:solidFill>
                <a:latin typeface="Arial" charset="0"/>
                <a:cs typeface="Arial" charset="0"/>
              </a:rPr>
              <a:t>repeatFinder</a:t>
            </a:r>
            <a:r>
              <a:rPr lang="en-US" sz="1400" dirty="0">
                <a:latin typeface="Arial" charset="0"/>
                <a:cs typeface="Arial" charset="0"/>
              </a:rPr>
              <a:t>, </a:t>
            </a:r>
            <a:r>
              <a:rPr lang="en-US" sz="1400" i="1" dirty="0" err="1">
                <a:solidFill>
                  <a:srgbClr val="FF0000"/>
                </a:solidFill>
                <a:latin typeface="Arial" charset="0"/>
                <a:cs typeface="Arial" charset="0"/>
              </a:rPr>
              <a:t>printrepeats</a:t>
            </a:r>
            <a:r>
              <a:rPr lang="en-US" sz="1400" dirty="0">
                <a:latin typeface="Arial" charset="0"/>
                <a:cs typeface="Arial" charset="0"/>
              </a:rPr>
              <a:t>, </a:t>
            </a:r>
            <a:r>
              <a:rPr lang="en-US" sz="1400" dirty="0">
                <a:solidFill>
                  <a:srgbClr val="FF0000"/>
                </a:solidFill>
                <a:latin typeface="Arial" charset="0"/>
                <a:cs typeface="Arial" charset="0"/>
              </a:rPr>
              <a:t>Hawkeye scaffold viewer</a:t>
            </a:r>
            <a:endParaRPr lang="en-US" sz="1400" dirty="0">
              <a:latin typeface="Arial" charset="0"/>
              <a:cs typeface="Arial" charset="0"/>
            </a:endParaRPr>
          </a:p>
          <a:p>
            <a:pPr marL="342900" indent="-342900" eaLnBrk="1" hangingPunct="1">
              <a:buFontTx/>
              <a:buAutoNum type="arabicPeriod"/>
            </a:pPr>
            <a:r>
              <a:rPr lang="en-US" sz="1400" dirty="0">
                <a:latin typeface="Arial" charset="0"/>
                <a:cs typeface="Arial" charset="0"/>
              </a:rPr>
              <a:t>QC assembly with </a:t>
            </a:r>
            <a:r>
              <a:rPr lang="en-US" sz="1400" i="1" dirty="0" err="1" smtClean="0">
                <a:solidFill>
                  <a:srgbClr val="FF0000"/>
                </a:solidFill>
                <a:latin typeface="Arial" charset="0"/>
                <a:cs typeface="Arial" charset="0"/>
              </a:rPr>
              <a:t>asmcvg</a:t>
            </a:r>
            <a:endParaRPr lang="en-US" sz="1400" i="1" dirty="0" smtClean="0">
              <a:solidFill>
                <a:srgbClr val="FF0000"/>
              </a:solidFill>
              <a:latin typeface="Arial" charset="0"/>
              <a:cs typeface="Arial" charset="0"/>
            </a:endParaRPr>
          </a:p>
          <a:p>
            <a:pPr marL="342900" indent="-342900" eaLnBrk="1" hangingPunct="1">
              <a:buFontTx/>
              <a:buAutoNum type="arabicPeriod"/>
            </a:pPr>
            <a:r>
              <a:rPr lang="en-US" sz="1400" dirty="0" smtClean="0">
                <a:latin typeface="Arial" charset="0"/>
                <a:cs typeface="Arial" charset="0"/>
              </a:rPr>
              <a:t>Consensus quality analysis with CLC</a:t>
            </a:r>
            <a:endParaRPr lang="en-US" sz="1400" dirty="0">
              <a:latin typeface="Arial" charset="0"/>
              <a:cs typeface="Arial" charset="0"/>
            </a:endParaRPr>
          </a:p>
        </p:txBody>
      </p:sp>
      <p:sp>
        <p:nvSpPr>
          <p:cNvPr id="5125" name="AutoShape 6"/>
          <p:cNvSpPr>
            <a:spLocks noChangeArrowheads="1"/>
          </p:cNvSpPr>
          <p:nvPr/>
        </p:nvSpPr>
        <p:spPr bwMode="auto">
          <a:xfrm>
            <a:off x="6096000" y="4114800"/>
            <a:ext cx="2667000" cy="1676400"/>
          </a:xfrm>
          <a:prstGeom prst="flowChartAlternateProcess">
            <a:avLst/>
          </a:prstGeom>
          <a:solidFill>
            <a:schemeClr val="tx2">
              <a:lumMod val="40000"/>
              <a:lumOff val="60000"/>
            </a:schemeClr>
          </a:solidFill>
          <a:ln w="9525">
            <a:solidFill>
              <a:schemeClr val="tx1"/>
            </a:solidFill>
            <a:miter lim="800000"/>
            <a:headEnd/>
            <a:tailEnd/>
          </a:ln>
        </p:spPr>
        <p:txBody>
          <a:bodyPr/>
          <a:lstStyle/>
          <a:p>
            <a:pPr algn="ctr" eaLnBrk="1" hangingPunct="1"/>
            <a:r>
              <a:rPr lang="en-US" sz="1400" dirty="0" err="1">
                <a:solidFill>
                  <a:srgbClr val="FF0000"/>
                </a:solidFill>
                <a:latin typeface="Arial" charset="0"/>
                <a:cs typeface="Arial" charset="0"/>
              </a:rPr>
              <a:t>AutoFinish</a:t>
            </a:r>
            <a:r>
              <a:rPr lang="en-US" sz="1400" dirty="0">
                <a:latin typeface="Arial" charset="0"/>
                <a:cs typeface="Arial" charset="0"/>
              </a:rPr>
              <a:t> </a:t>
            </a:r>
            <a:r>
              <a:rPr lang="en-US" sz="1400" dirty="0" smtClean="0">
                <a:latin typeface="Arial" charset="0"/>
                <a:cs typeface="Arial" charset="0"/>
              </a:rPr>
              <a:t>pipeline (</a:t>
            </a:r>
            <a:r>
              <a:rPr lang="en-US" sz="1400" dirty="0" err="1" smtClean="0">
                <a:latin typeface="Arial" charset="0"/>
                <a:cs typeface="Arial" charset="0"/>
              </a:rPr>
              <a:t>amplicon</a:t>
            </a:r>
            <a:r>
              <a:rPr lang="en-US" sz="1400" dirty="0" smtClean="0">
                <a:latin typeface="Arial" charset="0"/>
                <a:cs typeface="Arial" charset="0"/>
              </a:rPr>
              <a:t> primer designer) is </a:t>
            </a:r>
            <a:r>
              <a:rPr lang="en-US" sz="1400" dirty="0">
                <a:latin typeface="Arial" charset="0"/>
                <a:cs typeface="Arial" charset="0"/>
              </a:rPr>
              <a:t>used to design custom primers for gaps and areas of low sequence coverage. </a:t>
            </a:r>
          </a:p>
        </p:txBody>
      </p:sp>
      <p:sp>
        <p:nvSpPr>
          <p:cNvPr id="5128" name="AutoShape 9"/>
          <p:cNvSpPr>
            <a:spLocks noChangeArrowheads="1"/>
          </p:cNvSpPr>
          <p:nvPr/>
        </p:nvSpPr>
        <p:spPr bwMode="auto">
          <a:xfrm>
            <a:off x="5486400" y="4724400"/>
            <a:ext cx="609600" cy="381000"/>
          </a:xfrm>
          <a:prstGeom prst="leftRightArrow">
            <a:avLst>
              <a:gd name="adj1" fmla="val 50000"/>
              <a:gd name="adj2" fmla="val 28000"/>
            </a:avLst>
          </a:prstGeom>
          <a:solidFill>
            <a:schemeClr val="accent1"/>
          </a:solidFill>
          <a:ln w="9525">
            <a:solidFill>
              <a:schemeClr val="tx1"/>
            </a:solidFill>
            <a:miter lim="800000"/>
            <a:headEnd/>
            <a:tailEnd/>
          </a:ln>
        </p:spPr>
        <p:txBody>
          <a:bodyPr wrap="none" anchor="ctr"/>
          <a:lstStyle/>
          <a:p>
            <a:endParaRPr lang="en-US"/>
          </a:p>
        </p:txBody>
      </p:sp>
      <p:sp>
        <p:nvSpPr>
          <p:cNvPr id="5129" name="AutoShape 10"/>
          <p:cNvSpPr>
            <a:spLocks noChangeArrowheads="1"/>
          </p:cNvSpPr>
          <p:nvPr/>
        </p:nvSpPr>
        <p:spPr bwMode="auto">
          <a:xfrm>
            <a:off x="6705600" y="2057400"/>
            <a:ext cx="304800" cy="304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5130" name="AutoShape 11"/>
          <p:cNvSpPr>
            <a:spLocks noChangeArrowheads="1"/>
          </p:cNvSpPr>
          <p:nvPr/>
        </p:nvSpPr>
        <p:spPr bwMode="auto">
          <a:xfrm>
            <a:off x="4343400" y="1600200"/>
            <a:ext cx="304800" cy="3810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en-US"/>
          </a:p>
        </p:txBody>
      </p:sp>
      <p:sp>
        <p:nvSpPr>
          <p:cNvPr id="5131" name="AutoShape 13"/>
          <p:cNvSpPr>
            <a:spLocks noChangeArrowheads="1"/>
          </p:cNvSpPr>
          <p:nvPr/>
        </p:nvSpPr>
        <p:spPr bwMode="auto">
          <a:xfrm>
            <a:off x="7010400" y="1752600"/>
            <a:ext cx="1905000" cy="914400"/>
          </a:xfrm>
          <a:prstGeom prst="flowChartPreparation">
            <a:avLst/>
          </a:prstGeom>
          <a:solidFill>
            <a:srgbClr val="9966FF"/>
          </a:solidFill>
          <a:ln w="9525">
            <a:solidFill>
              <a:schemeClr val="tx1"/>
            </a:solidFill>
            <a:miter lim="800000"/>
            <a:headEnd/>
            <a:tailEnd/>
          </a:ln>
        </p:spPr>
        <p:txBody>
          <a:bodyPr anchor="ctr"/>
          <a:lstStyle/>
          <a:p>
            <a:pPr algn="ctr" eaLnBrk="1" hangingPunct="1"/>
            <a:r>
              <a:rPr lang="en-US" sz="1400" dirty="0">
                <a:latin typeface="Arial" charset="0"/>
                <a:cs typeface="Arial" charset="0"/>
              </a:rPr>
              <a:t>Standard draft/High-quality draft</a:t>
            </a:r>
          </a:p>
        </p:txBody>
      </p:sp>
      <p:sp>
        <p:nvSpPr>
          <p:cNvPr id="5132" name="AutoShape 14"/>
          <p:cNvSpPr>
            <a:spLocks noChangeArrowheads="1"/>
          </p:cNvSpPr>
          <p:nvPr/>
        </p:nvSpPr>
        <p:spPr bwMode="auto">
          <a:xfrm>
            <a:off x="3429000" y="6172200"/>
            <a:ext cx="304800" cy="6096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en-US"/>
          </a:p>
        </p:txBody>
      </p:sp>
      <p:sp>
        <p:nvSpPr>
          <p:cNvPr id="14" name="AutoShape 11"/>
          <p:cNvSpPr>
            <a:spLocks noChangeArrowheads="1"/>
          </p:cNvSpPr>
          <p:nvPr/>
        </p:nvSpPr>
        <p:spPr bwMode="auto">
          <a:xfrm>
            <a:off x="3505200" y="2438400"/>
            <a:ext cx="304800" cy="685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ChangeArrowheads="1"/>
          </p:cNvSpPr>
          <p:nvPr/>
        </p:nvSpPr>
        <p:spPr bwMode="auto">
          <a:xfrm>
            <a:off x="1143000" y="533400"/>
            <a:ext cx="5181600" cy="762000"/>
          </a:xfrm>
          <a:prstGeom prst="flowChartAlternateProcess">
            <a:avLst/>
          </a:prstGeom>
          <a:solidFill>
            <a:schemeClr val="tx2">
              <a:lumMod val="40000"/>
              <a:lumOff val="60000"/>
            </a:schemeClr>
          </a:solidFill>
          <a:ln w="9525">
            <a:solidFill>
              <a:schemeClr val="tx1"/>
            </a:solidFill>
            <a:miter lim="800000"/>
            <a:headEnd/>
            <a:tailEnd/>
          </a:ln>
        </p:spPr>
        <p:txBody>
          <a:bodyPr wrap="none" anchor="ctr"/>
          <a:lstStyle/>
          <a:p>
            <a:pPr algn="ctr" eaLnBrk="1" hangingPunct="1"/>
            <a:r>
              <a:rPr lang="en-US" sz="1400" dirty="0" smtClean="0">
                <a:latin typeface="Arial" charset="0"/>
                <a:cs typeface="Arial" charset="0"/>
              </a:rPr>
              <a:t>Adding Sanger closure reads (if generated in previous step)</a:t>
            </a:r>
          </a:p>
          <a:p>
            <a:pPr algn="ctr" eaLnBrk="1" hangingPunct="1"/>
            <a:r>
              <a:rPr lang="en-US" sz="1400" dirty="0" smtClean="0">
                <a:latin typeface="Arial" charset="0"/>
                <a:cs typeface="Arial" charset="0"/>
              </a:rPr>
              <a:t>and gap closure in </a:t>
            </a:r>
            <a:r>
              <a:rPr lang="en-US" sz="1400" dirty="0" err="1" smtClean="0">
                <a:solidFill>
                  <a:srgbClr val="FF0000"/>
                </a:solidFill>
                <a:latin typeface="Arial" charset="0"/>
                <a:cs typeface="Arial" charset="0"/>
              </a:rPr>
              <a:t>Consed</a:t>
            </a:r>
            <a:endParaRPr lang="en-US" sz="1400" dirty="0">
              <a:solidFill>
                <a:srgbClr val="FF0000"/>
              </a:solidFill>
              <a:latin typeface="Arial" charset="0"/>
              <a:cs typeface="Arial" charset="0"/>
            </a:endParaRPr>
          </a:p>
        </p:txBody>
      </p:sp>
      <p:sp>
        <p:nvSpPr>
          <p:cNvPr id="6147" name="AutoShape 3"/>
          <p:cNvSpPr>
            <a:spLocks noChangeArrowheads="1"/>
          </p:cNvSpPr>
          <p:nvPr/>
        </p:nvSpPr>
        <p:spPr bwMode="auto">
          <a:xfrm>
            <a:off x="6858000" y="457200"/>
            <a:ext cx="1981200" cy="914400"/>
          </a:xfrm>
          <a:prstGeom prst="flowChartPreparation">
            <a:avLst/>
          </a:prstGeom>
          <a:solidFill>
            <a:srgbClr val="9966FF"/>
          </a:solidFill>
          <a:ln w="9525">
            <a:solidFill>
              <a:schemeClr val="tx1"/>
            </a:solidFill>
            <a:miter lim="800000"/>
            <a:headEnd/>
            <a:tailEnd/>
          </a:ln>
        </p:spPr>
        <p:txBody>
          <a:bodyPr anchor="ctr"/>
          <a:lstStyle/>
          <a:p>
            <a:pPr algn="ctr" eaLnBrk="1" hangingPunct="1"/>
            <a:r>
              <a:rPr lang="en-US" sz="1400">
                <a:latin typeface="Arial" charset="0"/>
                <a:cs typeface="Arial" charset="0"/>
              </a:rPr>
              <a:t>Improved- high-quality draft</a:t>
            </a:r>
          </a:p>
        </p:txBody>
      </p:sp>
      <p:sp>
        <p:nvSpPr>
          <p:cNvPr id="6148" name="AutoShape 4"/>
          <p:cNvSpPr>
            <a:spLocks noChangeArrowheads="1"/>
          </p:cNvSpPr>
          <p:nvPr/>
        </p:nvSpPr>
        <p:spPr bwMode="auto">
          <a:xfrm>
            <a:off x="6400800" y="762000"/>
            <a:ext cx="457200" cy="304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6149" name="AutoShape 5"/>
          <p:cNvSpPr>
            <a:spLocks noChangeArrowheads="1"/>
          </p:cNvSpPr>
          <p:nvPr/>
        </p:nvSpPr>
        <p:spPr bwMode="auto">
          <a:xfrm>
            <a:off x="6934200" y="2438400"/>
            <a:ext cx="1981200" cy="914400"/>
          </a:xfrm>
          <a:prstGeom prst="flowChartPreparation">
            <a:avLst/>
          </a:prstGeom>
          <a:solidFill>
            <a:srgbClr val="9966FF"/>
          </a:solidFill>
          <a:ln w="9525">
            <a:solidFill>
              <a:schemeClr val="tx1"/>
            </a:solidFill>
            <a:miter lim="800000"/>
            <a:headEnd/>
            <a:tailEnd/>
          </a:ln>
        </p:spPr>
        <p:txBody>
          <a:bodyPr anchor="ctr"/>
          <a:lstStyle/>
          <a:p>
            <a:pPr algn="ctr" eaLnBrk="1" hangingPunct="1"/>
            <a:r>
              <a:rPr lang="en-US" sz="1400">
                <a:latin typeface="Arial" charset="0"/>
                <a:cs typeface="Arial" charset="0"/>
              </a:rPr>
              <a:t>Non-contiguous finished/Finished </a:t>
            </a:r>
          </a:p>
        </p:txBody>
      </p:sp>
      <p:sp>
        <p:nvSpPr>
          <p:cNvPr id="6150" name="AutoShape 6"/>
          <p:cNvSpPr>
            <a:spLocks noChangeArrowheads="1"/>
          </p:cNvSpPr>
          <p:nvPr/>
        </p:nvSpPr>
        <p:spPr bwMode="auto">
          <a:xfrm>
            <a:off x="1219200" y="1964174"/>
            <a:ext cx="5105400" cy="2281476"/>
          </a:xfrm>
          <a:prstGeom prst="flowChartAlternateProcess">
            <a:avLst/>
          </a:prstGeom>
          <a:solidFill>
            <a:schemeClr val="tx2">
              <a:lumMod val="40000"/>
              <a:lumOff val="60000"/>
            </a:schemeClr>
          </a:solidFill>
          <a:ln w="9525">
            <a:solidFill>
              <a:schemeClr val="tx1"/>
            </a:solidFill>
            <a:miter lim="800000"/>
            <a:headEnd/>
            <a:tailEnd/>
          </a:ln>
        </p:spPr>
        <p:txBody>
          <a:bodyPr wrap="square" anchor="ctr">
            <a:spAutoFit/>
          </a:bodyPr>
          <a:lstStyle/>
          <a:p>
            <a:pPr marL="342900" indent="-342900" algn="ctr" eaLnBrk="1" hangingPunct="1"/>
            <a:r>
              <a:rPr lang="en-US" sz="1600" u="sng" dirty="0">
                <a:latin typeface="Arial" charset="0"/>
                <a:cs typeface="Arial" charset="0"/>
              </a:rPr>
              <a:t>Detailed manual review and lab </a:t>
            </a:r>
            <a:r>
              <a:rPr lang="en-US" sz="1600" u="sng" dirty="0" smtClean="0">
                <a:latin typeface="Arial" charset="0"/>
                <a:cs typeface="Arial" charset="0"/>
              </a:rPr>
              <a:t>work</a:t>
            </a:r>
          </a:p>
          <a:p>
            <a:pPr marL="342900" indent="-342900" algn="ctr" eaLnBrk="1" hangingPunct="1"/>
            <a:endParaRPr lang="en-US" sz="1400" dirty="0">
              <a:latin typeface="Arial" charset="0"/>
              <a:cs typeface="Arial" charset="0"/>
            </a:endParaRPr>
          </a:p>
          <a:p>
            <a:pPr marL="342900" indent="-342900" eaLnBrk="1" hangingPunct="1">
              <a:buFontTx/>
              <a:buAutoNum type="arabicPeriod"/>
            </a:pPr>
            <a:r>
              <a:rPr lang="en-US" sz="1400" dirty="0">
                <a:latin typeface="Arial" charset="0"/>
                <a:cs typeface="Arial" charset="0"/>
              </a:rPr>
              <a:t>Targeted gap closure – manual primer design, PCR and clone sequencing, </a:t>
            </a:r>
          </a:p>
          <a:p>
            <a:pPr marL="342900" indent="-342900" eaLnBrk="1" hangingPunct="1">
              <a:buFontTx/>
              <a:buAutoNum type="arabicPeriod"/>
            </a:pPr>
            <a:r>
              <a:rPr lang="en-US" sz="1400" dirty="0">
                <a:latin typeface="Arial" charset="0"/>
                <a:cs typeface="Arial" charset="0"/>
              </a:rPr>
              <a:t>Repeat analysis and resolution </a:t>
            </a:r>
          </a:p>
          <a:p>
            <a:pPr marL="342900" indent="-342900" eaLnBrk="1" hangingPunct="1">
              <a:buFontTx/>
              <a:buAutoNum type="arabicPeriod"/>
            </a:pPr>
            <a:r>
              <a:rPr lang="en-US" sz="1400" dirty="0" err="1">
                <a:latin typeface="Arial" charset="0"/>
                <a:cs typeface="Arial" charset="0"/>
              </a:rPr>
              <a:t>rRNA</a:t>
            </a:r>
            <a:r>
              <a:rPr lang="en-US" sz="1400" dirty="0">
                <a:latin typeface="Arial" charset="0"/>
                <a:cs typeface="Arial" charset="0"/>
              </a:rPr>
              <a:t> </a:t>
            </a:r>
            <a:r>
              <a:rPr lang="en-US" sz="1400" dirty="0" err="1">
                <a:latin typeface="Arial" charset="0"/>
                <a:cs typeface="Arial" charset="0"/>
              </a:rPr>
              <a:t>operon</a:t>
            </a:r>
            <a:r>
              <a:rPr lang="en-US" sz="1400" dirty="0">
                <a:latin typeface="Arial" charset="0"/>
                <a:cs typeface="Arial" charset="0"/>
              </a:rPr>
              <a:t> tagging</a:t>
            </a:r>
          </a:p>
          <a:p>
            <a:pPr marL="342900" indent="-342900" eaLnBrk="1" hangingPunct="1">
              <a:buFontTx/>
              <a:buAutoNum type="arabicPeriod"/>
            </a:pPr>
            <a:r>
              <a:rPr lang="en-US" sz="1400" dirty="0">
                <a:latin typeface="Arial" charset="0"/>
                <a:cs typeface="Arial" charset="0"/>
              </a:rPr>
              <a:t>Ambiguity resolution and consensus editing</a:t>
            </a:r>
          </a:p>
          <a:p>
            <a:pPr marL="342900" indent="-342900" eaLnBrk="1" hangingPunct="1">
              <a:buFontTx/>
              <a:buAutoNum type="arabicPeriod"/>
            </a:pPr>
            <a:r>
              <a:rPr lang="en-US" sz="1400" dirty="0">
                <a:latin typeface="Arial" charset="0"/>
                <a:cs typeface="Arial" charset="0"/>
              </a:rPr>
              <a:t>Remaining low sequence coverage analysis and resolution</a:t>
            </a:r>
          </a:p>
        </p:txBody>
      </p:sp>
      <p:sp>
        <p:nvSpPr>
          <p:cNvPr id="6151" name="AutoShape 7"/>
          <p:cNvSpPr>
            <a:spLocks noChangeArrowheads="1"/>
          </p:cNvSpPr>
          <p:nvPr/>
        </p:nvSpPr>
        <p:spPr bwMode="auto">
          <a:xfrm>
            <a:off x="3505200" y="1295400"/>
            <a:ext cx="304800" cy="6096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en-US"/>
          </a:p>
        </p:txBody>
      </p:sp>
      <p:sp>
        <p:nvSpPr>
          <p:cNvPr id="6152" name="AutoShape 8"/>
          <p:cNvSpPr>
            <a:spLocks noChangeArrowheads="1"/>
          </p:cNvSpPr>
          <p:nvPr/>
        </p:nvSpPr>
        <p:spPr bwMode="auto">
          <a:xfrm>
            <a:off x="3505200" y="4267200"/>
            <a:ext cx="304800" cy="4572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en-US"/>
          </a:p>
        </p:txBody>
      </p:sp>
      <p:sp>
        <p:nvSpPr>
          <p:cNvPr id="6153" name="AutoShape 9"/>
          <p:cNvSpPr>
            <a:spLocks noChangeArrowheads="1"/>
          </p:cNvSpPr>
          <p:nvPr/>
        </p:nvSpPr>
        <p:spPr bwMode="auto">
          <a:xfrm>
            <a:off x="6400800" y="2743200"/>
            <a:ext cx="533400" cy="304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6154" name="AutoShape 10"/>
          <p:cNvSpPr>
            <a:spLocks noChangeArrowheads="1"/>
          </p:cNvSpPr>
          <p:nvPr/>
        </p:nvSpPr>
        <p:spPr bwMode="auto">
          <a:xfrm>
            <a:off x="1752600" y="4724400"/>
            <a:ext cx="4038600" cy="838200"/>
          </a:xfrm>
          <a:prstGeom prst="flowChartAlternateProcess">
            <a:avLst/>
          </a:prstGeom>
          <a:solidFill>
            <a:schemeClr val="tx2">
              <a:lumMod val="40000"/>
              <a:lumOff val="60000"/>
            </a:schemeClr>
          </a:solidFill>
          <a:ln w="9525">
            <a:solidFill>
              <a:schemeClr val="tx1"/>
            </a:solidFill>
            <a:miter lim="800000"/>
            <a:headEnd/>
            <a:tailEnd/>
          </a:ln>
        </p:spPr>
        <p:txBody>
          <a:bodyPr anchor="ctr"/>
          <a:lstStyle/>
          <a:p>
            <a:pPr algn="ctr" eaLnBrk="1" hangingPunct="1"/>
            <a:r>
              <a:rPr lang="en-US" sz="1400">
                <a:latin typeface="Arial" charset="0"/>
                <a:cs typeface="Arial" charset="0"/>
              </a:rPr>
              <a:t>Genome annotation and submission to GenBank  </a:t>
            </a:r>
          </a:p>
        </p:txBody>
      </p:sp>
      <p:sp>
        <p:nvSpPr>
          <p:cNvPr id="6155" name="AutoShape 11"/>
          <p:cNvSpPr>
            <a:spLocks noChangeArrowheads="1"/>
          </p:cNvSpPr>
          <p:nvPr/>
        </p:nvSpPr>
        <p:spPr bwMode="auto">
          <a:xfrm>
            <a:off x="3505200" y="76200"/>
            <a:ext cx="304800" cy="4572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Autofit/>
          </a:bodyPr>
          <a:lstStyle/>
          <a:p>
            <a:r>
              <a:rPr lang="en-US" sz="4000" dirty="0" err="1" smtClean="0"/>
              <a:t>AutoFinish</a:t>
            </a:r>
            <a:r>
              <a:rPr lang="en-US" sz="4000" dirty="0" smtClean="0"/>
              <a:t> Pipeline</a:t>
            </a:r>
            <a:br>
              <a:rPr lang="en-US" sz="4000" dirty="0" smtClean="0"/>
            </a:br>
            <a:r>
              <a:rPr lang="en-US" sz="4000" dirty="0" err="1" smtClean="0"/>
              <a:t>Amplicon</a:t>
            </a:r>
            <a:r>
              <a:rPr lang="en-US" sz="4000" dirty="0" smtClean="0"/>
              <a:t> Primer Designer</a:t>
            </a:r>
            <a:endParaRPr lang="en-US" sz="4000" dirty="0"/>
          </a:p>
        </p:txBody>
      </p:sp>
      <p:sp>
        <p:nvSpPr>
          <p:cNvPr id="3" name="Content Placeholder 2"/>
          <p:cNvSpPr>
            <a:spLocks noGrp="1"/>
          </p:cNvSpPr>
          <p:nvPr>
            <p:ph idx="1"/>
          </p:nvPr>
        </p:nvSpPr>
        <p:spPr>
          <a:xfrm>
            <a:off x="381000" y="1371600"/>
            <a:ext cx="8229600" cy="1600200"/>
          </a:xfrm>
        </p:spPr>
        <p:txBody>
          <a:bodyPr>
            <a:normAutofit/>
          </a:bodyPr>
          <a:lstStyle/>
          <a:p>
            <a:r>
              <a:rPr lang="en-US" sz="1800" dirty="0" smtClean="0"/>
              <a:t>Attempts to design primers for all primer design targets and retrieve primer design results.  Attempts to design unique primers if reference is provided</a:t>
            </a:r>
          </a:p>
          <a:p>
            <a:r>
              <a:rPr lang="en-US" sz="1800" dirty="0" err="1" smtClean="0"/>
              <a:t>ampliconPrimerDesigner</a:t>
            </a:r>
            <a:r>
              <a:rPr lang="en-US" sz="1800" dirty="0" smtClean="0"/>
              <a:t> -features &lt;filename&gt; -</a:t>
            </a:r>
            <a:r>
              <a:rPr lang="en-US" sz="1800" dirty="0" err="1" smtClean="0"/>
              <a:t>refFasta</a:t>
            </a:r>
            <a:r>
              <a:rPr lang="en-US" sz="1800" dirty="0" smtClean="0"/>
              <a:t> &lt;filename&gt; -</a:t>
            </a:r>
            <a:r>
              <a:rPr lang="en-US" sz="1800" dirty="0" err="1" smtClean="0"/>
              <a:t>projectCode</a:t>
            </a:r>
            <a:r>
              <a:rPr lang="en-US" sz="1800" dirty="0" smtClean="0"/>
              <a:t> &lt;string&gt; -strict|-loose|-custom &lt;filename&gt; -</a:t>
            </a:r>
            <a:r>
              <a:rPr lang="en-US" sz="1800" dirty="0" err="1" smtClean="0"/>
              <a:t>contigRefFasta</a:t>
            </a:r>
            <a:r>
              <a:rPr lang="en-US" sz="1800" dirty="0" smtClean="0"/>
              <a:t> &lt;filename&gt; -</a:t>
            </a:r>
            <a:r>
              <a:rPr lang="en-US" sz="1800" dirty="0" err="1" smtClean="0"/>
              <a:t>outputFile</a:t>
            </a:r>
            <a:r>
              <a:rPr lang="en-US" sz="1800" dirty="0" smtClean="0"/>
              <a:t> &lt;filename&gt;</a:t>
            </a:r>
          </a:p>
        </p:txBody>
      </p:sp>
      <p:sp>
        <p:nvSpPr>
          <p:cNvPr id="4" name="TextBox 3"/>
          <p:cNvSpPr txBox="1"/>
          <p:nvPr/>
        </p:nvSpPr>
        <p:spPr>
          <a:xfrm>
            <a:off x="3124200" y="2819400"/>
            <a:ext cx="2412135" cy="707886"/>
          </a:xfrm>
          <a:prstGeom prst="rect">
            <a:avLst/>
          </a:prstGeom>
          <a:noFill/>
        </p:spPr>
        <p:txBody>
          <a:bodyPr wrap="none" rtlCol="0">
            <a:spAutoFit/>
          </a:bodyPr>
          <a:lstStyle/>
          <a:p>
            <a:r>
              <a:rPr lang="en-US" sz="4000" dirty="0" smtClean="0">
                <a:latin typeface="+mj-lt"/>
              </a:rPr>
              <a:t>ca2consed</a:t>
            </a:r>
            <a:endParaRPr lang="en-US" sz="4000" dirty="0">
              <a:latin typeface="+mj-lt"/>
            </a:endParaRPr>
          </a:p>
        </p:txBody>
      </p:sp>
      <p:sp>
        <p:nvSpPr>
          <p:cNvPr id="5" name="TextBox 4"/>
          <p:cNvSpPr txBox="1"/>
          <p:nvPr/>
        </p:nvSpPr>
        <p:spPr>
          <a:xfrm>
            <a:off x="457200" y="3505200"/>
            <a:ext cx="7467600" cy="1477328"/>
          </a:xfrm>
          <a:prstGeom prst="rect">
            <a:avLst/>
          </a:prstGeom>
          <a:noFill/>
        </p:spPr>
        <p:txBody>
          <a:bodyPr wrap="square" rtlCol="0">
            <a:spAutoFit/>
          </a:bodyPr>
          <a:lstStyle/>
          <a:p>
            <a:pPr lvl="1"/>
            <a:r>
              <a:rPr lang="en-US" dirty="0" smtClean="0"/>
              <a:t>Conversion utility that generates a </a:t>
            </a:r>
            <a:r>
              <a:rPr lang="en-US" dirty="0" err="1" smtClean="0"/>
              <a:t>Consed</a:t>
            </a:r>
            <a:r>
              <a:rPr lang="en-US" dirty="0" smtClean="0"/>
              <a:t> package from the CA input/output files.  It uses a modified version of the asm2ace* conversion tool written by LABPR, Max Planck Institute for Molecular Genetics in Berlin.</a:t>
            </a:r>
          </a:p>
          <a:p>
            <a:pPr>
              <a:buFont typeface="Arial" pitchFamily="34" charset="0"/>
              <a:buChar char="•"/>
            </a:pPr>
            <a:endParaRPr lang="en-US" dirty="0"/>
          </a:p>
        </p:txBody>
      </p:sp>
      <p:sp>
        <p:nvSpPr>
          <p:cNvPr id="7" name="TextBox 6"/>
          <p:cNvSpPr txBox="1"/>
          <p:nvPr/>
        </p:nvSpPr>
        <p:spPr>
          <a:xfrm>
            <a:off x="914400" y="4953000"/>
            <a:ext cx="7315200" cy="400110"/>
          </a:xfrm>
          <a:prstGeom prst="rect">
            <a:avLst/>
          </a:prstGeom>
          <a:noFill/>
        </p:spPr>
        <p:txBody>
          <a:bodyPr wrap="square" rtlCol="0">
            <a:spAutoFit/>
          </a:bodyPr>
          <a:lstStyle/>
          <a:p>
            <a:r>
              <a:rPr lang="en-US" sz="2000" dirty="0" smtClean="0"/>
              <a:t>.FRG </a:t>
            </a:r>
            <a:r>
              <a:rPr lang="en-US" sz="2000" dirty="0">
                <a:sym typeface="Wingdings" pitchFamily="2" charset="2"/>
              </a:rPr>
              <a:t> </a:t>
            </a:r>
            <a:r>
              <a:rPr lang="en-US" sz="2000" dirty="0" smtClean="0">
                <a:sym typeface="Wingdings" pitchFamily="2" charset="2"/>
              </a:rPr>
              <a:t>     -----&gt;      .ASM      -----&gt;      .ACE      -----&gt;      CONSED </a:t>
            </a:r>
            <a:r>
              <a:rPr lang="en-US" sz="2000" dirty="0" err="1" smtClean="0">
                <a:sym typeface="Wingdings" pitchFamily="2" charset="2"/>
              </a:rPr>
              <a:t>pckg</a:t>
            </a:r>
            <a:r>
              <a:rPr lang="en-US" sz="2000" dirty="0" smtClean="0">
                <a:sym typeface="Wingdings" pitchFamily="2" charset="2"/>
              </a:rPr>
              <a:t>.</a:t>
            </a:r>
          </a:p>
        </p:txBody>
      </p:sp>
      <p:sp>
        <p:nvSpPr>
          <p:cNvPr id="8" name="TextBox 7"/>
          <p:cNvSpPr txBox="1"/>
          <p:nvPr/>
        </p:nvSpPr>
        <p:spPr>
          <a:xfrm>
            <a:off x="1447800" y="5257800"/>
            <a:ext cx="1676400" cy="369332"/>
          </a:xfrm>
          <a:prstGeom prst="rect">
            <a:avLst/>
          </a:prstGeom>
          <a:noFill/>
        </p:spPr>
        <p:txBody>
          <a:bodyPr wrap="square" rtlCol="0">
            <a:spAutoFit/>
          </a:bodyPr>
          <a:lstStyle/>
          <a:p>
            <a:r>
              <a:rPr lang="en-US" dirty="0" smtClean="0"/>
              <a:t>CA assembly</a:t>
            </a:r>
            <a:endParaRPr lang="en-US" dirty="0"/>
          </a:p>
        </p:txBody>
      </p:sp>
      <p:sp>
        <p:nvSpPr>
          <p:cNvPr id="9" name="TextBox 8"/>
          <p:cNvSpPr txBox="1"/>
          <p:nvPr/>
        </p:nvSpPr>
        <p:spPr>
          <a:xfrm>
            <a:off x="3352800" y="5257800"/>
            <a:ext cx="1295400" cy="369332"/>
          </a:xfrm>
          <a:prstGeom prst="rect">
            <a:avLst/>
          </a:prstGeom>
          <a:noFill/>
        </p:spPr>
        <p:txBody>
          <a:bodyPr wrap="square" rtlCol="0">
            <a:spAutoFit/>
          </a:bodyPr>
          <a:lstStyle/>
          <a:p>
            <a:r>
              <a:rPr lang="en-US" dirty="0" smtClean="0"/>
              <a:t>asm2ace</a:t>
            </a:r>
            <a:endParaRPr lang="en-US" dirty="0"/>
          </a:p>
        </p:txBody>
      </p:sp>
      <p:cxnSp>
        <p:nvCxnSpPr>
          <p:cNvPr id="10" name="Straight Connector 9"/>
          <p:cNvCxnSpPr/>
          <p:nvPr/>
        </p:nvCxnSpPr>
        <p:spPr>
          <a:xfrm rot="5400000">
            <a:off x="4343400" y="4771312"/>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95800" y="4618912"/>
            <a:ext cx="304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7391400" y="4771312"/>
            <a:ext cx="3048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14400" y="5789713"/>
            <a:ext cx="6324600" cy="646331"/>
          </a:xfrm>
          <a:prstGeom prst="rect">
            <a:avLst/>
          </a:prstGeom>
          <a:noFill/>
        </p:spPr>
        <p:txBody>
          <a:bodyPr wrap="square" rtlCol="0">
            <a:spAutoFit/>
          </a:bodyPr>
          <a:lstStyle/>
          <a:p>
            <a:r>
              <a:rPr lang="en-US" dirty="0" smtClean="0"/>
              <a:t>Usage:  /</a:t>
            </a:r>
            <a:r>
              <a:rPr lang="en-US" dirty="0" err="1" smtClean="0"/>
              <a:t>usr</a:t>
            </a:r>
            <a:r>
              <a:rPr lang="en-US" dirty="0" smtClean="0"/>
              <a:t>/local/</a:t>
            </a:r>
            <a:r>
              <a:rPr lang="en-US" dirty="0" err="1" smtClean="0"/>
              <a:t>devel</a:t>
            </a:r>
            <a:r>
              <a:rPr lang="en-US" dirty="0" smtClean="0"/>
              <a:t>/BCIS/assembly/CA/CA2ACE/ca2consed.pl</a:t>
            </a:r>
          </a:p>
          <a:p>
            <a:endParaRPr lang="en-US" dirty="0"/>
          </a:p>
        </p:txBody>
      </p:sp>
      <p:sp>
        <p:nvSpPr>
          <p:cNvPr id="14" name="TextBox 13"/>
          <p:cNvSpPr txBox="1"/>
          <p:nvPr/>
        </p:nvSpPr>
        <p:spPr>
          <a:xfrm>
            <a:off x="5410200" y="4495800"/>
            <a:ext cx="1174681" cy="369332"/>
          </a:xfrm>
          <a:prstGeom prst="rect">
            <a:avLst/>
          </a:prstGeom>
          <a:noFill/>
        </p:spPr>
        <p:txBody>
          <a:bodyPr wrap="none" rtlCol="0">
            <a:spAutoFit/>
          </a:bodyPr>
          <a:lstStyle/>
          <a:p>
            <a:r>
              <a:rPr lang="en-US" dirty="0" smtClean="0"/>
              <a:t>ca2consed</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152400"/>
            <a:ext cx="8229600" cy="1143000"/>
          </a:xfrm>
        </p:spPr>
        <p:txBody>
          <a:bodyPr/>
          <a:lstStyle/>
          <a:p>
            <a:pPr eaLnBrk="1" hangingPunct="1">
              <a:defRPr/>
            </a:pPr>
            <a:r>
              <a:rPr lang="en-US" altLang="en-US" dirty="0" err="1" smtClean="0"/>
              <a:t>Bambus</a:t>
            </a:r>
            <a:endParaRPr lang="en-US" dirty="0" smtClean="0"/>
          </a:p>
        </p:txBody>
      </p:sp>
      <p:sp>
        <p:nvSpPr>
          <p:cNvPr id="20484" name="Rectangle 4"/>
          <p:cNvSpPr>
            <a:spLocks noGrp="1" noChangeArrowheads="1"/>
          </p:cNvSpPr>
          <p:nvPr>
            <p:ph type="body" idx="1"/>
          </p:nvPr>
        </p:nvSpPr>
        <p:spPr>
          <a:xfrm>
            <a:off x="457200" y="1219200"/>
            <a:ext cx="8229600" cy="5334000"/>
          </a:xfrm>
        </p:spPr>
        <p:txBody>
          <a:bodyPr/>
          <a:lstStyle/>
          <a:p>
            <a:pPr eaLnBrk="1" hangingPunct="1">
              <a:lnSpc>
                <a:spcPct val="90000"/>
              </a:lnSpc>
              <a:defRPr/>
            </a:pPr>
            <a:r>
              <a:rPr lang="en-US" altLang="en-US" sz="2400" dirty="0" err="1" smtClean="0"/>
              <a:t>Bambus</a:t>
            </a:r>
            <a:r>
              <a:rPr lang="en-US" altLang="en-US" sz="2400" dirty="0" smtClean="0"/>
              <a:t> is a db-independent </a:t>
            </a:r>
            <a:r>
              <a:rPr lang="en-US" altLang="en-US" sz="2400" dirty="0" err="1" smtClean="0"/>
              <a:t>scaffolder</a:t>
            </a:r>
            <a:r>
              <a:rPr lang="en-US" altLang="en-US" sz="2400" dirty="0" smtClean="0"/>
              <a:t> (bamboo is a db-based version)</a:t>
            </a:r>
          </a:p>
          <a:p>
            <a:pPr lvl="2">
              <a:lnSpc>
                <a:spcPct val="90000"/>
              </a:lnSpc>
              <a:defRPr/>
            </a:pPr>
            <a:r>
              <a:rPr lang="en-US" altLang="en-US" sz="1800" dirty="0" smtClean="0"/>
              <a:t>creates a scaffold – a graphical representation of contigs and their relationship to each other</a:t>
            </a:r>
          </a:p>
          <a:p>
            <a:pPr lvl="2">
              <a:lnSpc>
                <a:spcPct val="90000"/>
              </a:lnSpc>
              <a:defRPr/>
            </a:pPr>
            <a:r>
              <a:rPr lang="en-US" altLang="en-US" sz="1800" dirty="0" smtClean="0"/>
              <a:t>mate pairs (uses F&amp;R mates,  estimates length of gap based on known length of clone)</a:t>
            </a:r>
          </a:p>
          <a:p>
            <a:pPr lvl="2">
              <a:lnSpc>
                <a:spcPct val="90000"/>
              </a:lnSpc>
              <a:defRPr/>
            </a:pPr>
            <a:r>
              <a:rPr lang="en-US" altLang="en-US" sz="1800" dirty="0" smtClean="0"/>
              <a:t>multiple insert sizes of libraries aid assembly and scaffolding</a:t>
            </a:r>
          </a:p>
        </p:txBody>
      </p:sp>
      <p:pic>
        <p:nvPicPr>
          <p:cNvPr id="4" name="Picture 7" descr="2002_07_31_102807_shot"/>
          <p:cNvPicPr>
            <a:picLocks noChangeAspect="1" noChangeArrowheads="1"/>
          </p:cNvPicPr>
          <p:nvPr/>
        </p:nvPicPr>
        <p:blipFill>
          <a:blip r:embed="rId2" cstate="print"/>
          <a:srcRect/>
          <a:stretch>
            <a:fillRect/>
          </a:stretch>
        </p:blipFill>
        <p:spPr>
          <a:xfrm>
            <a:off x="609600" y="3810000"/>
            <a:ext cx="8229600" cy="15875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defRPr/>
            </a:pPr>
            <a:r>
              <a:rPr lang="en-US" smtClean="0"/>
              <a:t>Celera Scaffolder</a:t>
            </a:r>
          </a:p>
        </p:txBody>
      </p:sp>
      <p:sp>
        <p:nvSpPr>
          <p:cNvPr id="116739" name="Rectangle 3"/>
          <p:cNvSpPr>
            <a:spLocks noGrp="1" noChangeArrowheads="1"/>
          </p:cNvSpPr>
          <p:nvPr>
            <p:ph type="body" idx="1"/>
          </p:nvPr>
        </p:nvSpPr>
        <p:spPr/>
        <p:txBody>
          <a:bodyPr/>
          <a:lstStyle/>
          <a:p>
            <a:pPr eaLnBrk="1" hangingPunct="1">
              <a:lnSpc>
                <a:spcPct val="80000"/>
              </a:lnSpc>
              <a:defRPr/>
            </a:pPr>
            <a:r>
              <a:rPr lang="en-US" sz="1800" dirty="0" smtClean="0"/>
              <a:t>Part of Celera package that is run after the assembly is complete.  Initial CA assembly also contains scaffold </a:t>
            </a:r>
            <a:r>
              <a:rPr lang="en-US" sz="1800" dirty="0" err="1" smtClean="0"/>
              <a:t>fasta</a:t>
            </a:r>
            <a:r>
              <a:rPr lang="en-US" sz="1800" dirty="0" smtClean="0"/>
              <a:t> file.</a:t>
            </a:r>
          </a:p>
          <a:p>
            <a:pPr eaLnBrk="1" hangingPunct="1">
              <a:lnSpc>
                <a:spcPct val="80000"/>
              </a:lnSpc>
              <a:defRPr/>
            </a:pPr>
            <a:r>
              <a:rPr lang="en-US" sz="1800" dirty="0" smtClean="0"/>
              <a:t>ca2scaff –</a:t>
            </a:r>
            <a:r>
              <a:rPr lang="en-US" sz="1800" dirty="0" err="1" smtClean="0"/>
              <a:t>i</a:t>
            </a:r>
            <a:r>
              <a:rPr lang="en-US" sz="1800" dirty="0" smtClean="0"/>
              <a:t> .</a:t>
            </a:r>
            <a:r>
              <a:rPr lang="en-US" sz="1800" dirty="0" err="1" smtClean="0"/>
              <a:t>asm</a:t>
            </a:r>
            <a:r>
              <a:rPr lang="en-US" sz="1800" dirty="0" smtClean="0"/>
              <a:t> –o output</a:t>
            </a:r>
          </a:p>
          <a:p>
            <a:pPr eaLnBrk="1" hangingPunct="1">
              <a:lnSpc>
                <a:spcPct val="80000"/>
              </a:lnSpc>
              <a:buFont typeface="Wingdings" pitchFamily="2" charset="2"/>
              <a:buNone/>
              <a:defRPr/>
            </a:pPr>
            <a:r>
              <a:rPr lang="en-US" sz="1600" dirty="0" smtClean="0"/>
              <a:t>&gt;1113361014554 4 87631 88977</a:t>
            </a:r>
          </a:p>
          <a:p>
            <a:pPr eaLnBrk="1" hangingPunct="1">
              <a:lnSpc>
                <a:spcPct val="80000"/>
              </a:lnSpc>
              <a:buFont typeface="Wingdings" pitchFamily="2" charset="2"/>
              <a:buNone/>
              <a:defRPr/>
            </a:pPr>
            <a:r>
              <a:rPr lang="en-US" sz="1600" dirty="0" smtClean="0"/>
              <a:t>1113361014535 BE 27445 34.322 233.025</a:t>
            </a:r>
          </a:p>
          <a:p>
            <a:pPr eaLnBrk="1" hangingPunct="1">
              <a:lnSpc>
                <a:spcPct val="80000"/>
              </a:lnSpc>
              <a:buFont typeface="Wingdings" pitchFamily="2" charset="2"/>
              <a:buNone/>
              <a:defRPr/>
            </a:pPr>
            <a:r>
              <a:rPr lang="en-US" sz="1600" dirty="0" smtClean="0"/>
              <a:t>1113361014528 EB 20909 160.241 375.74</a:t>
            </a:r>
          </a:p>
          <a:p>
            <a:pPr eaLnBrk="1" hangingPunct="1">
              <a:lnSpc>
                <a:spcPct val="80000"/>
              </a:lnSpc>
              <a:buFont typeface="Wingdings" pitchFamily="2" charset="2"/>
              <a:buNone/>
              <a:defRPr/>
            </a:pPr>
            <a:r>
              <a:rPr lang="en-US" sz="1600" dirty="0" smtClean="0"/>
              <a:t>11113361014536 BE 8086 1152.397 253.303</a:t>
            </a:r>
          </a:p>
          <a:p>
            <a:pPr eaLnBrk="1" hangingPunct="1">
              <a:lnSpc>
                <a:spcPct val="80000"/>
              </a:lnSpc>
              <a:buFont typeface="Wingdings" pitchFamily="2" charset="2"/>
              <a:buNone/>
              <a:defRPr/>
            </a:pPr>
            <a:r>
              <a:rPr lang="en-US" sz="1600" dirty="0" smtClean="0"/>
              <a:t>1113361014537 BE 31191 0 0.0</a:t>
            </a:r>
          </a:p>
          <a:p>
            <a:pPr eaLnBrk="1" hangingPunct="1">
              <a:lnSpc>
                <a:spcPct val="80000"/>
              </a:lnSpc>
              <a:buFont typeface="Wingdings" pitchFamily="2" charset="2"/>
              <a:buNone/>
              <a:defRPr/>
            </a:pPr>
            <a:r>
              <a:rPr lang="en-US" sz="1600" dirty="0" smtClean="0"/>
              <a:t>&gt;1113361014555 1 1315 1315</a:t>
            </a:r>
          </a:p>
          <a:p>
            <a:pPr eaLnBrk="1" hangingPunct="1">
              <a:lnSpc>
                <a:spcPct val="80000"/>
              </a:lnSpc>
              <a:buFont typeface="Wingdings" pitchFamily="2" charset="2"/>
              <a:buNone/>
              <a:defRPr/>
            </a:pPr>
            <a:r>
              <a:rPr lang="en-US" sz="1600" dirty="0" smtClean="0"/>
              <a:t>1113361014524 BE 1315 0 0.0</a:t>
            </a:r>
          </a:p>
          <a:p>
            <a:pPr eaLnBrk="1" hangingPunct="1">
              <a:lnSpc>
                <a:spcPct val="80000"/>
              </a:lnSpc>
              <a:buFont typeface="Wingdings" pitchFamily="2" charset="2"/>
              <a:buNone/>
              <a:defRPr/>
            </a:pPr>
            <a:r>
              <a:rPr lang="en-US" sz="1600" dirty="0" smtClean="0"/>
              <a:t>&gt;1113361014556 1 1049 1049</a:t>
            </a:r>
          </a:p>
          <a:p>
            <a:pPr eaLnBrk="1" hangingPunct="1">
              <a:lnSpc>
                <a:spcPct val="80000"/>
              </a:lnSpc>
              <a:buFont typeface="Wingdings" pitchFamily="2" charset="2"/>
              <a:buNone/>
              <a:defRPr/>
            </a:pPr>
            <a:r>
              <a:rPr lang="en-US" sz="1600" dirty="0" smtClean="0"/>
              <a:t>1113361014525 BE 1049 0 0.0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457200" y="152400"/>
            <a:ext cx="8229600" cy="1143000"/>
          </a:xfrm>
        </p:spPr>
        <p:txBody>
          <a:bodyPr/>
          <a:lstStyle/>
          <a:p>
            <a:pPr eaLnBrk="1" hangingPunct="1">
              <a:defRPr/>
            </a:pPr>
            <a:r>
              <a:rPr lang="en-US" dirty="0" err="1" smtClean="0"/>
              <a:t>Nucmer</a:t>
            </a:r>
            <a:endParaRPr lang="en-US" dirty="0" smtClean="0"/>
          </a:p>
        </p:txBody>
      </p:sp>
      <p:sp>
        <p:nvSpPr>
          <p:cNvPr id="192515" name="Rectangle 3"/>
          <p:cNvSpPr>
            <a:spLocks noGrp="1" noChangeArrowheads="1"/>
          </p:cNvSpPr>
          <p:nvPr>
            <p:ph type="body" idx="1"/>
          </p:nvPr>
        </p:nvSpPr>
        <p:spPr>
          <a:xfrm>
            <a:off x="609600" y="1066800"/>
            <a:ext cx="8229600" cy="4525963"/>
          </a:xfrm>
        </p:spPr>
        <p:txBody>
          <a:bodyPr/>
          <a:lstStyle/>
          <a:p>
            <a:pPr eaLnBrk="1" hangingPunct="1">
              <a:defRPr/>
            </a:pPr>
            <a:r>
              <a:rPr lang="en-US" sz="1800" dirty="0" smtClean="0"/>
              <a:t>Alignment tool that is used for:</a:t>
            </a:r>
          </a:p>
          <a:p>
            <a:pPr eaLnBrk="1" hangingPunct="1">
              <a:defRPr/>
            </a:pPr>
            <a:r>
              <a:rPr lang="en-US" sz="1800" dirty="0" smtClean="0"/>
              <a:t>To search for missed overlaps</a:t>
            </a:r>
          </a:p>
          <a:p>
            <a:pPr eaLnBrk="1" hangingPunct="1">
              <a:defRPr/>
            </a:pPr>
            <a:r>
              <a:rPr lang="en-US" sz="1800" dirty="0" smtClean="0"/>
              <a:t>To identify potential assembly problems (large repeats) </a:t>
            </a:r>
          </a:p>
          <a:p>
            <a:pPr eaLnBrk="1" hangingPunct="1">
              <a:defRPr/>
            </a:pPr>
            <a:r>
              <a:rPr lang="en-US" sz="1800" dirty="0" smtClean="0"/>
              <a:t>To align to reference if available</a:t>
            </a:r>
          </a:p>
          <a:p>
            <a:pPr eaLnBrk="1" hangingPunct="1">
              <a:defRPr/>
            </a:pPr>
            <a:r>
              <a:rPr lang="en-US" sz="1800" dirty="0" err="1" smtClean="0"/>
              <a:t>nucmer</a:t>
            </a:r>
            <a:r>
              <a:rPr lang="en-US" sz="1800" dirty="0" smtClean="0"/>
              <a:t> –o </a:t>
            </a:r>
            <a:r>
              <a:rPr lang="en-US" sz="1800" dirty="0" err="1" smtClean="0"/>
              <a:t>reference.fasta</a:t>
            </a:r>
            <a:r>
              <a:rPr lang="en-US" sz="1800" dirty="0" smtClean="0"/>
              <a:t> </a:t>
            </a:r>
            <a:r>
              <a:rPr lang="en-US" sz="1800" dirty="0" err="1" smtClean="0"/>
              <a:t>query.fasta</a:t>
            </a:r>
            <a:endParaRPr lang="en-US" sz="1800" dirty="0" smtClean="0"/>
          </a:p>
        </p:txBody>
      </p:sp>
      <p:pic>
        <p:nvPicPr>
          <p:cNvPr id="4" name="Picture 428"/>
          <p:cNvPicPr>
            <a:picLocks noChangeAspect="1" noChangeArrowheads="1"/>
          </p:cNvPicPr>
          <p:nvPr/>
        </p:nvPicPr>
        <p:blipFill>
          <a:blip r:embed="rId2" cstate="print"/>
          <a:srcRect/>
          <a:stretch>
            <a:fillRect/>
          </a:stretch>
        </p:blipFill>
        <p:spPr>
          <a:xfrm>
            <a:off x="1295400" y="2971800"/>
            <a:ext cx="6354763" cy="36576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r>
              <a:rPr lang="en-US" dirty="0" smtClean="0"/>
              <a:t>Genome Finishing and Analysis Team</a:t>
            </a:r>
          </a:p>
        </p:txBody>
      </p:sp>
      <p:grpSp>
        <p:nvGrpSpPr>
          <p:cNvPr id="2" name="Organization Chart 2"/>
          <p:cNvGrpSpPr>
            <a:grpSpLocks noGrp="1" noChangeAspect="1"/>
          </p:cNvGrpSpPr>
          <p:nvPr>
            <p:ph idx="1"/>
          </p:nvPr>
        </p:nvGrpSpPr>
        <p:grpSpPr bwMode="auto">
          <a:xfrm>
            <a:off x="838200" y="1296459"/>
            <a:ext cx="7210425" cy="2817813"/>
            <a:chOff x="1152" y="607"/>
            <a:chExt cx="2014" cy="1065"/>
          </a:xfrm>
        </p:grpSpPr>
        <p:cxnSp>
          <p:nvCxnSpPr>
            <p:cNvPr id="6157" name="_s2052"/>
            <p:cNvCxnSpPr>
              <a:cxnSpLocks noChangeShapeType="1"/>
              <a:stCxn id="6161" idx="1"/>
              <a:endCxn id="6159" idx="2"/>
            </p:cNvCxnSpPr>
            <p:nvPr/>
          </p:nvCxnSpPr>
          <p:spPr bwMode="auto">
            <a:xfrm rot="10800000">
              <a:off x="2159" y="895"/>
              <a:ext cx="144" cy="504"/>
            </a:xfrm>
            <a:prstGeom prst="bentConnector2">
              <a:avLst/>
            </a:prstGeom>
            <a:noFill/>
            <a:ln w="28575">
              <a:solidFill>
                <a:schemeClr val="tx1"/>
              </a:solidFill>
              <a:miter lim="800000"/>
              <a:headEnd/>
              <a:tailEnd/>
            </a:ln>
          </p:spPr>
        </p:cxnSp>
        <p:cxnSp>
          <p:nvCxnSpPr>
            <p:cNvPr id="6158" name="_s2053"/>
            <p:cNvCxnSpPr>
              <a:cxnSpLocks noChangeShapeType="1"/>
              <a:stCxn id="6160" idx="3"/>
              <a:endCxn id="6159" idx="2"/>
            </p:cNvCxnSpPr>
            <p:nvPr/>
          </p:nvCxnSpPr>
          <p:spPr bwMode="auto">
            <a:xfrm flipV="1">
              <a:off x="2015" y="895"/>
              <a:ext cx="144" cy="432"/>
            </a:xfrm>
            <a:prstGeom prst="bentConnector2">
              <a:avLst/>
            </a:prstGeom>
            <a:noFill/>
            <a:ln w="28575">
              <a:solidFill>
                <a:schemeClr val="tx1"/>
              </a:solidFill>
              <a:miter lim="800000"/>
              <a:headEnd/>
              <a:tailEnd/>
            </a:ln>
          </p:spPr>
        </p:cxnSp>
        <p:sp>
          <p:nvSpPr>
            <p:cNvPr id="6159" name="_s2054"/>
            <p:cNvSpPr>
              <a:spLocks noChangeArrowheads="1"/>
            </p:cNvSpPr>
            <p:nvPr/>
          </p:nvSpPr>
          <p:spPr bwMode="auto">
            <a:xfrm>
              <a:off x="1727" y="607"/>
              <a:ext cx="864" cy="288"/>
            </a:xfrm>
            <a:prstGeom prst="roundRect">
              <a:avLst>
                <a:gd name="adj" fmla="val 16667"/>
              </a:avLst>
            </a:prstGeom>
            <a:solidFill>
              <a:schemeClr val="accent1"/>
            </a:solidFill>
            <a:ln w="9525">
              <a:solidFill>
                <a:schemeClr val="tx1"/>
              </a:solidFill>
              <a:round/>
              <a:headEnd/>
              <a:tailEnd/>
            </a:ln>
          </p:spPr>
          <p:txBody>
            <a:bodyPr wrap="none" lIns="0" tIns="0" rIns="0" bIns="0" anchor="ctr"/>
            <a:lstStyle/>
            <a:p>
              <a:pPr algn="ctr" eaLnBrk="0" hangingPunct="0"/>
              <a:r>
                <a:rPr lang="en-US" sz="1400" dirty="0"/>
                <a:t>Jessica Hostetler</a:t>
              </a:r>
            </a:p>
            <a:p>
              <a:pPr algn="ctr"/>
              <a:r>
                <a:rPr lang="en-US" sz="1400" dirty="0" smtClean="0"/>
                <a:t>Manager</a:t>
              </a:r>
            </a:p>
          </p:txBody>
        </p:sp>
        <p:sp>
          <p:nvSpPr>
            <p:cNvPr id="6160" name="_s2055"/>
            <p:cNvSpPr>
              <a:spLocks noChangeArrowheads="1"/>
            </p:cNvSpPr>
            <p:nvPr/>
          </p:nvSpPr>
          <p:spPr bwMode="auto">
            <a:xfrm>
              <a:off x="1152" y="981"/>
              <a:ext cx="863" cy="691"/>
            </a:xfrm>
            <a:prstGeom prst="roundRect">
              <a:avLst>
                <a:gd name="adj" fmla="val 16667"/>
              </a:avLst>
            </a:prstGeom>
            <a:solidFill>
              <a:schemeClr val="accent1"/>
            </a:solidFill>
            <a:ln w="9525">
              <a:solidFill>
                <a:schemeClr val="tx1"/>
              </a:solidFill>
              <a:round/>
              <a:headEnd/>
              <a:tailEnd/>
            </a:ln>
          </p:spPr>
          <p:txBody>
            <a:bodyPr wrap="none" lIns="0" tIns="0" rIns="0" bIns="0" anchor="ctr"/>
            <a:lstStyle/>
            <a:p>
              <a:pPr algn="ctr" eaLnBrk="0" hangingPunct="0"/>
              <a:r>
                <a:rPr lang="en-US" sz="1400" dirty="0"/>
                <a:t>Nadia Fedorova</a:t>
              </a:r>
            </a:p>
            <a:p>
              <a:pPr algn="ctr" eaLnBrk="0" hangingPunct="0"/>
              <a:r>
                <a:rPr lang="en-US" sz="1400" dirty="0"/>
                <a:t>Team </a:t>
              </a:r>
              <a:r>
                <a:rPr lang="en-US" sz="1400" dirty="0" smtClean="0"/>
                <a:t>Lead</a:t>
              </a:r>
            </a:p>
            <a:p>
              <a:pPr algn="ctr" eaLnBrk="0" hangingPunct="0"/>
              <a:endParaRPr lang="en-US" sz="1200" dirty="0" smtClean="0"/>
            </a:p>
            <a:p>
              <a:pPr eaLnBrk="0" hangingPunct="0">
                <a:buFont typeface="Arial" pitchFamily="34" charset="0"/>
                <a:buChar char="•"/>
              </a:pPr>
              <a:r>
                <a:rPr lang="en-US" sz="1200" dirty="0" smtClean="0"/>
                <a:t> Viral closure project management and </a:t>
              </a:r>
            </a:p>
            <a:p>
              <a:pPr eaLnBrk="0" hangingPunct="0"/>
              <a:r>
                <a:rPr lang="en-US" sz="1200" dirty="0" smtClean="0"/>
                <a:t>software testing</a:t>
              </a:r>
            </a:p>
            <a:p>
              <a:pPr eaLnBrk="0" hangingPunct="0">
                <a:buFont typeface="Arial" pitchFamily="34" charset="0"/>
                <a:buChar char="•"/>
              </a:pPr>
              <a:r>
                <a:rPr lang="en-US" sz="1200" dirty="0" smtClean="0"/>
                <a:t> Influenza validation and submission</a:t>
              </a:r>
            </a:p>
            <a:p>
              <a:pPr eaLnBrk="0" hangingPunct="0">
                <a:buFont typeface="Arial" pitchFamily="34" charset="0"/>
                <a:buChar char="•"/>
              </a:pPr>
              <a:r>
                <a:rPr lang="en-US" sz="1200" dirty="0" smtClean="0"/>
                <a:t> Small viral projects closure and validation</a:t>
              </a:r>
            </a:p>
            <a:p>
              <a:pPr eaLnBrk="0" hangingPunct="0">
                <a:buFont typeface="Arial" pitchFamily="34" charset="0"/>
                <a:buChar char="•"/>
              </a:pPr>
              <a:r>
                <a:rPr lang="en-US" sz="1200" dirty="0" smtClean="0"/>
                <a:t> Ad Hoc analysis and troubleshooting</a:t>
              </a:r>
            </a:p>
          </p:txBody>
        </p:sp>
        <p:sp>
          <p:nvSpPr>
            <p:cNvPr id="6161" name="_s2056"/>
            <p:cNvSpPr>
              <a:spLocks noChangeArrowheads="1"/>
            </p:cNvSpPr>
            <p:nvPr/>
          </p:nvSpPr>
          <p:spPr bwMode="auto">
            <a:xfrm>
              <a:off x="2303" y="1125"/>
              <a:ext cx="863" cy="547"/>
            </a:xfrm>
            <a:prstGeom prst="roundRect">
              <a:avLst>
                <a:gd name="adj" fmla="val 16667"/>
              </a:avLst>
            </a:prstGeom>
            <a:solidFill>
              <a:schemeClr val="accent1"/>
            </a:solidFill>
            <a:ln w="9525">
              <a:solidFill>
                <a:schemeClr val="tx1"/>
              </a:solidFill>
              <a:round/>
              <a:headEnd/>
              <a:tailEnd/>
            </a:ln>
          </p:spPr>
          <p:txBody>
            <a:bodyPr wrap="none" lIns="0" tIns="0" rIns="0" bIns="0" anchor="ctr"/>
            <a:lstStyle/>
            <a:p>
              <a:pPr algn="ctr" eaLnBrk="0" hangingPunct="0"/>
              <a:r>
                <a:rPr lang="en-US" sz="1400" dirty="0"/>
                <a:t>Diana Radune</a:t>
              </a:r>
            </a:p>
            <a:p>
              <a:pPr algn="ctr" eaLnBrk="0" hangingPunct="0"/>
              <a:r>
                <a:rPr lang="en-US" sz="1400" dirty="0"/>
                <a:t>Team </a:t>
              </a:r>
              <a:r>
                <a:rPr lang="en-US" sz="1400" dirty="0" smtClean="0"/>
                <a:t>Lead</a:t>
              </a:r>
            </a:p>
            <a:p>
              <a:pPr algn="ctr" eaLnBrk="0" hangingPunct="0"/>
              <a:endParaRPr lang="en-US" sz="1200" dirty="0" smtClean="0"/>
            </a:p>
            <a:p>
              <a:pPr eaLnBrk="0" hangingPunct="0">
                <a:buFont typeface="Arial" pitchFamily="34" charset="0"/>
                <a:buChar char="•"/>
              </a:pPr>
              <a:r>
                <a:rPr lang="en-US" sz="1200" dirty="0" smtClean="0"/>
                <a:t> Prokaryotic closure project management</a:t>
              </a:r>
            </a:p>
            <a:p>
              <a:pPr eaLnBrk="0" hangingPunct="0">
                <a:buFont typeface="Arial" pitchFamily="34" charset="0"/>
                <a:buChar char="•"/>
              </a:pPr>
              <a:r>
                <a:rPr lang="en-US" sz="1200" dirty="0" smtClean="0"/>
                <a:t> Prokaryotic projects  finishing</a:t>
              </a:r>
            </a:p>
            <a:p>
              <a:pPr eaLnBrk="0" hangingPunct="0">
                <a:buFont typeface="Arial" pitchFamily="34" charset="0"/>
                <a:buChar char="•"/>
              </a:pPr>
              <a:r>
                <a:rPr lang="en-US" sz="1200" dirty="0" smtClean="0"/>
                <a:t>  Software testing</a:t>
              </a:r>
            </a:p>
            <a:p>
              <a:pPr algn="ctr" eaLnBrk="0" hangingPunct="0"/>
              <a:endParaRPr lang="en-US" sz="1200" dirty="0" smtClean="0"/>
            </a:p>
          </p:txBody>
        </p:sp>
      </p:grpSp>
      <p:sp>
        <p:nvSpPr>
          <p:cNvPr id="6148" name="_s2055"/>
          <p:cNvSpPr>
            <a:spLocks noChangeArrowheads="1"/>
          </p:cNvSpPr>
          <p:nvPr/>
        </p:nvSpPr>
        <p:spPr bwMode="auto">
          <a:xfrm>
            <a:off x="152400" y="4572000"/>
            <a:ext cx="1676400" cy="2133600"/>
          </a:xfrm>
          <a:prstGeom prst="roundRect">
            <a:avLst>
              <a:gd name="adj" fmla="val 16667"/>
            </a:avLst>
          </a:prstGeom>
          <a:solidFill>
            <a:schemeClr val="accent1"/>
          </a:solidFill>
          <a:ln w="9525">
            <a:solidFill>
              <a:schemeClr val="tx1"/>
            </a:solidFill>
            <a:round/>
            <a:headEnd/>
            <a:tailEnd/>
          </a:ln>
        </p:spPr>
        <p:txBody>
          <a:bodyPr wrap="none" lIns="0" tIns="0" rIns="0" bIns="0" anchor="t"/>
          <a:lstStyle/>
          <a:p>
            <a:pPr algn="ctr" eaLnBrk="0" hangingPunct="0"/>
            <a:r>
              <a:rPr lang="en-US" sz="1200" dirty="0"/>
              <a:t>Larry Overton</a:t>
            </a:r>
          </a:p>
          <a:p>
            <a:pPr algn="ctr" eaLnBrk="0" hangingPunct="0"/>
            <a:r>
              <a:rPr lang="en-US" sz="1200" dirty="0"/>
              <a:t>Research Associate </a:t>
            </a:r>
            <a:r>
              <a:rPr lang="en-US" sz="1200" dirty="0" smtClean="0"/>
              <a:t>III</a:t>
            </a:r>
          </a:p>
          <a:p>
            <a:pPr algn="ctr" eaLnBrk="0" hangingPunct="0"/>
            <a:endParaRPr lang="en-US" sz="1200" dirty="0" smtClean="0"/>
          </a:p>
          <a:p>
            <a:pPr algn="ctr" eaLnBrk="0" hangingPunct="0"/>
            <a:endParaRPr lang="en-US" sz="1200" dirty="0"/>
          </a:p>
          <a:p>
            <a:pPr eaLnBrk="0" hangingPunct="0">
              <a:buFont typeface="Arial" pitchFamily="34" charset="0"/>
              <a:buChar char="•"/>
            </a:pPr>
            <a:r>
              <a:rPr lang="en-US" sz="1200" dirty="0" smtClean="0"/>
              <a:t> Rotavirus closure and </a:t>
            </a:r>
          </a:p>
          <a:p>
            <a:pPr eaLnBrk="0" hangingPunct="0"/>
            <a:r>
              <a:rPr lang="en-US" sz="1200" dirty="0" smtClean="0"/>
              <a:t>  validation</a:t>
            </a:r>
          </a:p>
          <a:p>
            <a:pPr eaLnBrk="0" hangingPunct="0">
              <a:buFont typeface="Arial" pitchFamily="34" charset="0"/>
              <a:buChar char="•"/>
            </a:pPr>
            <a:r>
              <a:rPr lang="en-US" sz="1200" dirty="0" smtClean="0"/>
              <a:t> </a:t>
            </a:r>
            <a:r>
              <a:rPr lang="en-US" sz="1200" dirty="0" err="1" smtClean="0"/>
              <a:t>Coronavirus</a:t>
            </a:r>
            <a:r>
              <a:rPr lang="en-US" sz="1200" dirty="0" smtClean="0"/>
              <a:t> closure and</a:t>
            </a:r>
          </a:p>
          <a:p>
            <a:pPr eaLnBrk="0" hangingPunct="0"/>
            <a:r>
              <a:rPr lang="en-US" sz="1200" dirty="0" smtClean="0"/>
              <a:t>  validation</a:t>
            </a:r>
          </a:p>
          <a:p>
            <a:pPr eaLnBrk="0" hangingPunct="0">
              <a:buFont typeface="Arial" pitchFamily="34" charset="0"/>
              <a:buChar char="•"/>
            </a:pPr>
            <a:r>
              <a:rPr lang="en-US" sz="1200" dirty="0" smtClean="0"/>
              <a:t> Help with Influenza </a:t>
            </a:r>
          </a:p>
          <a:p>
            <a:pPr eaLnBrk="0" hangingPunct="0"/>
            <a:r>
              <a:rPr lang="en-US" sz="1200" dirty="0"/>
              <a:t> </a:t>
            </a:r>
            <a:r>
              <a:rPr lang="en-US" sz="1200" dirty="0" smtClean="0"/>
              <a:t> closure and validation</a:t>
            </a:r>
          </a:p>
          <a:p>
            <a:pPr algn="ctr" eaLnBrk="0" hangingPunct="0"/>
            <a:endParaRPr lang="en-US" sz="1200" dirty="0"/>
          </a:p>
          <a:p>
            <a:pPr algn="ctr" eaLnBrk="0" hangingPunct="0"/>
            <a:endParaRPr lang="en-US" sz="1200" dirty="0"/>
          </a:p>
        </p:txBody>
      </p:sp>
      <p:sp>
        <p:nvSpPr>
          <p:cNvPr id="6149" name="_s2055"/>
          <p:cNvSpPr>
            <a:spLocks noChangeArrowheads="1"/>
          </p:cNvSpPr>
          <p:nvPr/>
        </p:nvSpPr>
        <p:spPr bwMode="auto">
          <a:xfrm>
            <a:off x="1905000" y="4572000"/>
            <a:ext cx="1676400" cy="1828800"/>
          </a:xfrm>
          <a:prstGeom prst="roundRect">
            <a:avLst>
              <a:gd name="adj" fmla="val 16667"/>
            </a:avLst>
          </a:prstGeom>
          <a:solidFill>
            <a:schemeClr val="accent1"/>
          </a:solidFill>
          <a:ln w="9525">
            <a:solidFill>
              <a:schemeClr val="tx1"/>
            </a:solidFill>
            <a:round/>
            <a:headEnd/>
            <a:tailEnd/>
          </a:ln>
        </p:spPr>
        <p:txBody>
          <a:bodyPr wrap="none" lIns="0" tIns="0" rIns="0" bIns="0" anchor="t"/>
          <a:lstStyle/>
          <a:p>
            <a:pPr algn="ctr" eaLnBrk="0" hangingPunct="0"/>
            <a:r>
              <a:rPr lang="en-US" sz="1200" dirty="0"/>
              <a:t>Tamara Tsitrin</a:t>
            </a:r>
          </a:p>
          <a:p>
            <a:pPr algn="ctr" eaLnBrk="0" hangingPunct="0"/>
            <a:r>
              <a:rPr lang="en-US" sz="1200" dirty="0"/>
              <a:t>Research Associate </a:t>
            </a:r>
            <a:r>
              <a:rPr lang="en-US" sz="1200" dirty="0" smtClean="0"/>
              <a:t>II</a:t>
            </a:r>
          </a:p>
          <a:p>
            <a:pPr algn="ctr" eaLnBrk="0" hangingPunct="0"/>
            <a:endParaRPr lang="en-US" sz="1200" dirty="0" smtClean="0"/>
          </a:p>
          <a:p>
            <a:pPr algn="ctr" eaLnBrk="0" hangingPunct="0"/>
            <a:endParaRPr lang="en-US" sz="1200" dirty="0"/>
          </a:p>
          <a:p>
            <a:pPr eaLnBrk="0" hangingPunct="0">
              <a:buFont typeface="Arial" pitchFamily="34" charset="0"/>
              <a:buChar char="•"/>
            </a:pPr>
            <a:r>
              <a:rPr lang="en-US" sz="1200" dirty="0" smtClean="0"/>
              <a:t> Closure reactions for </a:t>
            </a:r>
          </a:p>
          <a:p>
            <a:pPr eaLnBrk="0" hangingPunct="0"/>
            <a:r>
              <a:rPr lang="en-US" sz="1200" dirty="0" smtClean="0"/>
              <a:t>  all viral projects</a:t>
            </a:r>
          </a:p>
          <a:p>
            <a:pPr eaLnBrk="0" hangingPunct="0">
              <a:buFont typeface="Arial" pitchFamily="34" charset="0"/>
              <a:buChar char="•"/>
            </a:pPr>
            <a:r>
              <a:rPr lang="en-US" sz="1200" dirty="0" smtClean="0"/>
              <a:t> Influenza closure</a:t>
            </a:r>
          </a:p>
          <a:p>
            <a:pPr eaLnBrk="0" hangingPunct="0"/>
            <a:endParaRPr lang="en-US" sz="1200" dirty="0" smtClean="0"/>
          </a:p>
          <a:p>
            <a:pPr algn="ctr" eaLnBrk="0" hangingPunct="0"/>
            <a:endParaRPr lang="en-US" sz="1200" dirty="0" smtClean="0"/>
          </a:p>
          <a:p>
            <a:pPr algn="ctr" eaLnBrk="0" hangingPunct="0"/>
            <a:endParaRPr lang="en-US" sz="1200" dirty="0"/>
          </a:p>
        </p:txBody>
      </p:sp>
      <p:sp>
        <p:nvSpPr>
          <p:cNvPr id="6150" name="_s2055"/>
          <p:cNvSpPr>
            <a:spLocks noChangeArrowheads="1"/>
          </p:cNvSpPr>
          <p:nvPr/>
        </p:nvSpPr>
        <p:spPr bwMode="auto">
          <a:xfrm>
            <a:off x="3657600" y="4572000"/>
            <a:ext cx="1673225" cy="1828800"/>
          </a:xfrm>
          <a:prstGeom prst="roundRect">
            <a:avLst>
              <a:gd name="adj" fmla="val 16667"/>
            </a:avLst>
          </a:prstGeom>
          <a:solidFill>
            <a:schemeClr val="accent1"/>
          </a:solidFill>
          <a:ln w="9525">
            <a:solidFill>
              <a:schemeClr val="tx1"/>
            </a:solidFill>
            <a:round/>
            <a:headEnd/>
            <a:tailEnd/>
          </a:ln>
        </p:spPr>
        <p:txBody>
          <a:bodyPr wrap="none" lIns="0" tIns="0" rIns="0" bIns="0" anchor="t"/>
          <a:lstStyle/>
          <a:p>
            <a:pPr algn="ctr" eaLnBrk="0" hangingPunct="0"/>
            <a:r>
              <a:rPr lang="en-US" sz="1200" dirty="0" smtClean="0"/>
              <a:t>Kristina Dodson</a:t>
            </a:r>
            <a:endParaRPr lang="en-US" sz="1200" dirty="0"/>
          </a:p>
          <a:p>
            <a:pPr algn="ctr" eaLnBrk="0" hangingPunct="0"/>
            <a:endParaRPr lang="en-US" sz="1200" dirty="0" smtClean="0"/>
          </a:p>
          <a:p>
            <a:pPr algn="ctr" eaLnBrk="0" hangingPunct="0"/>
            <a:endParaRPr lang="en-US" sz="1200" dirty="0" smtClean="0"/>
          </a:p>
          <a:p>
            <a:pPr algn="ctr" eaLnBrk="0" hangingPunct="0"/>
            <a:endParaRPr lang="en-US" sz="1200" dirty="0"/>
          </a:p>
          <a:p>
            <a:pPr eaLnBrk="0" hangingPunct="0">
              <a:buFont typeface="Arial" pitchFamily="34" charset="0"/>
              <a:buChar char="•"/>
            </a:pPr>
            <a:r>
              <a:rPr lang="en-US" sz="1200" dirty="0" smtClean="0"/>
              <a:t> Part-time help with </a:t>
            </a:r>
          </a:p>
          <a:p>
            <a:pPr eaLnBrk="0" hangingPunct="0"/>
            <a:r>
              <a:rPr lang="en-US" sz="1200" dirty="0"/>
              <a:t> </a:t>
            </a:r>
            <a:r>
              <a:rPr lang="en-US" sz="1200" dirty="0" smtClean="0"/>
              <a:t> </a:t>
            </a:r>
            <a:r>
              <a:rPr lang="en-US" sz="1200" dirty="0" err="1" smtClean="0"/>
              <a:t>Paramyxovirus</a:t>
            </a:r>
            <a:r>
              <a:rPr lang="en-US" sz="1200" dirty="0" smtClean="0"/>
              <a:t> closure</a:t>
            </a:r>
          </a:p>
          <a:p>
            <a:pPr eaLnBrk="0" hangingPunct="0"/>
            <a:endParaRPr lang="en-US" sz="1200" dirty="0"/>
          </a:p>
          <a:p>
            <a:pPr eaLnBrk="0" hangingPunct="0"/>
            <a:endParaRPr lang="en-US" sz="1200" dirty="0" smtClean="0"/>
          </a:p>
          <a:p>
            <a:pPr eaLnBrk="0" hangingPunct="0"/>
            <a:endParaRPr lang="en-US" sz="1200" dirty="0"/>
          </a:p>
        </p:txBody>
      </p:sp>
      <p:sp>
        <p:nvSpPr>
          <p:cNvPr id="6151" name="_s2055"/>
          <p:cNvSpPr>
            <a:spLocks noChangeArrowheads="1"/>
          </p:cNvSpPr>
          <p:nvPr/>
        </p:nvSpPr>
        <p:spPr bwMode="auto">
          <a:xfrm>
            <a:off x="7239000" y="4572000"/>
            <a:ext cx="1673225" cy="1828800"/>
          </a:xfrm>
          <a:prstGeom prst="roundRect">
            <a:avLst>
              <a:gd name="adj" fmla="val 16667"/>
            </a:avLst>
          </a:prstGeom>
          <a:solidFill>
            <a:schemeClr val="accent1"/>
          </a:solidFill>
          <a:ln w="9525">
            <a:solidFill>
              <a:schemeClr val="tx1"/>
            </a:solidFill>
            <a:round/>
            <a:headEnd/>
            <a:tailEnd/>
          </a:ln>
        </p:spPr>
        <p:txBody>
          <a:bodyPr wrap="none" lIns="0" tIns="0" rIns="0" bIns="0" anchor="t"/>
          <a:lstStyle/>
          <a:p>
            <a:pPr algn="ctr" eaLnBrk="0" hangingPunct="0"/>
            <a:r>
              <a:rPr lang="en-US" sz="1200" dirty="0"/>
              <a:t>Jaya Onuska</a:t>
            </a:r>
          </a:p>
          <a:p>
            <a:pPr algn="ctr" eaLnBrk="0" hangingPunct="0"/>
            <a:r>
              <a:rPr lang="en-US" sz="1200" dirty="0"/>
              <a:t>Research Associate </a:t>
            </a:r>
            <a:r>
              <a:rPr lang="en-US" sz="1200" dirty="0" smtClean="0"/>
              <a:t>II</a:t>
            </a:r>
          </a:p>
          <a:p>
            <a:pPr algn="ctr" eaLnBrk="0" hangingPunct="0"/>
            <a:endParaRPr lang="en-US" sz="1200" dirty="0" smtClean="0"/>
          </a:p>
          <a:p>
            <a:pPr algn="ctr" eaLnBrk="0" hangingPunct="0"/>
            <a:endParaRPr lang="en-US" sz="1200" dirty="0" smtClean="0"/>
          </a:p>
          <a:p>
            <a:pPr eaLnBrk="0" hangingPunct="0">
              <a:buFont typeface="Arial" pitchFamily="34" charset="0"/>
              <a:buChar char="•"/>
            </a:pPr>
            <a:r>
              <a:rPr lang="en-US" sz="1200" dirty="0" smtClean="0"/>
              <a:t> Prokaryotic projects</a:t>
            </a:r>
          </a:p>
          <a:p>
            <a:pPr eaLnBrk="0" hangingPunct="0">
              <a:buFont typeface="Arial" pitchFamily="34" charset="0"/>
              <a:buChar char="•"/>
            </a:pPr>
            <a:r>
              <a:rPr lang="en-US" sz="1200" dirty="0" smtClean="0"/>
              <a:t> Influenza closure</a:t>
            </a:r>
          </a:p>
          <a:p>
            <a:pPr algn="ctr" eaLnBrk="0" hangingPunct="0"/>
            <a:endParaRPr lang="en-US" sz="1200" dirty="0" smtClean="0"/>
          </a:p>
          <a:p>
            <a:pPr algn="ctr" eaLnBrk="0" hangingPunct="0"/>
            <a:endParaRPr lang="en-US" sz="1200" dirty="0" smtClean="0"/>
          </a:p>
          <a:p>
            <a:pPr algn="ctr" eaLnBrk="0" hangingPunct="0"/>
            <a:endParaRPr lang="en-US" sz="1200" dirty="0" smtClean="0"/>
          </a:p>
          <a:p>
            <a:pPr algn="ctr" eaLnBrk="0" hangingPunct="0"/>
            <a:endParaRPr lang="en-US" sz="1200" dirty="0" smtClean="0"/>
          </a:p>
          <a:p>
            <a:pPr algn="ctr" eaLnBrk="0" hangingPunct="0"/>
            <a:endParaRPr lang="en-US" sz="1200" dirty="0"/>
          </a:p>
        </p:txBody>
      </p:sp>
      <p:sp>
        <p:nvSpPr>
          <p:cNvPr id="6152" name="_s2055"/>
          <p:cNvSpPr>
            <a:spLocks noChangeArrowheads="1"/>
          </p:cNvSpPr>
          <p:nvPr/>
        </p:nvSpPr>
        <p:spPr bwMode="auto">
          <a:xfrm>
            <a:off x="5486400" y="4572000"/>
            <a:ext cx="1676400" cy="1828800"/>
          </a:xfrm>
          <a:prstGeom prst="roundRect">
            <a:avLst>
              <a:gd name="adj" fmla="val 16667"/>
            </a:avLst>
          </a:prstGeom>
          <a:solidFill>
            <a:schemeClr val="accent1"/>
          </a:solidFill>
          <a:ln w="9525">
            <a:solidFill>
              <a:schemeClr val="tx1"/>
            </a:solidFill>
            <a:round/>
            <a:headEnd/>
            <a:tailEnd/>
          </a:ln>
        </p:spPr>
        <p:txBody>
          <a:bodyPr wrap="none" lIns="0" tIns="0" rIns="0" bIns="0" anchor="t"/>
          <a:lstStyle/>
          <a:p>
            <a:pPr algn="ctr" eaLnBrk="0" hangingPunct="0"/>
            <a:r>
              <a:rPr lang="en-US" sz="1200" dirty="0"/>
              <a:t>Mary Kim</a:t>
            </a:r>
          </a:p>
          <a:p>
            <a:pPr algn="ctr" eaLnBrk="0" hangingPunct="0"/>
            <a:r>
              <a:rPr lang="en-US" sz="1200" dirty="0"/>
              <a:t>Research Associate III</a:t>
            </a:r>
          </a:p>
          <a:p>
            <a:pPr algn="ctr" eaLnBrk="0" hangingPunct="0"/>
            <a:r>
              <a:rPr lang="en-US" sz="1200" dirty="0"/>
              <a:t>Project </a:t>
            </a:r>
            <a:r>
              <a:rPr lang="en-US" sz="1200" dirty="0" smtClean="0"/>
              <a:t>Leader</a:t>
            </a:r>
          </a:p>
          <a:p>
            <a:pPr algn="ctr" eaLnBrk="0" hangingPunct="0"/>
            <a:endParaRPr lang="en-US" sz="1200" dirty="0" smtClean="0"/>
          </a:p>
          <a:p>
            <a:pPr eaLnBrk="0" hangingPunct="0">
              <a:buFont typeface="Arial" pitchFamily="34" charset="0"/>
              <a:buChar char="•"/>
            </a:pPr>
            <a:r>
              <a:rPr lang="en-US" sz="1200" dirty="0" smtClean="0"/>
              <a:t> Prokaryotic projects</a:t>
            </a:r>
          </a:p>
          <a:p>
            <a:pPr eaLnBrk="0" hangingPunct="0">
              <a:buFont typeface="Arial" pitchFamily="34" charset="0"/>
              <a:buChar char="•"/>
            </a:pPr>
            <a:r>
              <a:rPr lang="en-US" sz="1200" dirty="0" smtClean="0"/>
              <a:t> Eukaryotic projects</a:t>
            </a:r>
          </a:p>
          <a:p>
            <a:pPr algn="ctr" eaLnBrk="0" hangingPunct="0"/>
            <a:endParaRPr lang="en-US" sz="1200" dirty="0" smtClean="0"/>
          </a:p>
          <a:p>
            <a:pPr algn="ctr" eaLnBrk="0" hangingPunct="0"/>
            <a:endParaRPr lang="en-US" sz="1200" dirty="0" smtClean="0"/>
          </a:p>
          <a:p>
            <a:pPr algn="ctr" eaLnBrk="0" hangingPunct="0"/>
            <a:endParaRPr lang="en-US" sz="1200" dirty="0"/>
          </a:p>
        </p:txBody>
      </p:sp>
      <p:cxnSp>
        <p:nvCxnSpPr>
          <p:cNvPr id="6153" name="_s14346"/>
          <p:cNvCxnSpPr>
            <a:cxnSpLocks noChangeShapeType="1"/>
            <a:stCxn id="6148" idx="0"/>
          </p:cNvCxnSpPr>
          <p:nvPr/>
        </p:nvCxnSpPr>
        <p:spPr bwMode="auto">
          <a:xfrm rot="5400000" flipH="1" flipV="1">
            <a:off x="1458218" y="3647182"/>
            <a:ext cx="457200" cy="1392436"/>
          </a:xfrm>
          <a:prstGeom prst="bentConnector2">
            <a:avLst/>
          </a:prstGeom>
          <a:noFill/>
          <a:ln w="28575">
            <a:solidFill>
              <a:schemeClr val="tx1"/>
            </a:solidFill>
            <a:miter lim="800000"/>
            <a:headEnd/>
            <a:tailEnd/>
          </a:ln>
        </p:spPr>
      </p:cxnSp>
      <p:cxnSp>
        <p:nvCxnSpPr>
          <p:cNvPr id="6154" name="_s14346"/>
          <p:cNvCxnSpPr>
            <a:cxnSpLocks noChangeShapeType="1"/>
            <a:stCxn id="6149" idx="0"/>
          </p:cNvCxnSpPr>
          <p:nvPr/>
        </p:nvCxnSpPr>
        <p:spPr bwMode="auto">
          <a:xfrm rot="16200000" flipV="1">
            <a:off x="2334518" y="4163318"/>
            <a:ext cx="457200" cy="360164"/>
          </a:xfrm>
          <a:prstGeom prst="bentConnector3">
            <a:avLst>
              <a:gd name="adj1" fmla="val 50000"/>
            </a:avLst>
          </a:prstGeom>
          <a:noFill/>
          <a:ln w="28575">
            <a:solidFill>
              <a:schemeClr val="tx1"/>
            </a:solidFill>
            <a:miter lim="800000"/>
            <a:headEnd/>
            <a:tailEnd/>
          </a:ln>
        </p:spPr>
      </p:cxnSp>
      <p:cxnSp>
        <p:nvCxnSpPr>
          <p:cNvPr id="6155" name="_s14346"/>
          <p:cNvCxnSpPr>
            <a:cxnSpLocks noChangeShapeType="1"/>
            <a:stCxn id="6152" idx="0"/>
          </p:cNvCxnSpPr>
          <p:nvPr/>
        </p:nvCxnSpPr>
        <p:spPr bwMode="auto">
          <a:xfrm rot="5400000" flipH="1" flipV="1">
            <a:off x="6185595" y="4253805"/>
            <a:ext cx="457200" cy="179190"/>
          </a:xfrm>
          <a:prstGeom prst="bentConnector3">
            <a:avLst>
              <a:gd name="adj1" fmla="val 50000"/>
            </a:avLst>
          </a:prstGeom>
          <a:noFill/>
          <a:ln w="28575">
            <a:solidFill>
              <a:schemeClr val="tx1"/>
            </a:solidFill>
            <a:miter lim="800000"/>
            <a:headEnd/>
            <a:tailEnd/>
          </a:ln>
        </p:spPr>
      </p:cxnSp>
      <p:cxnSp>
        <p:nvCxnSpPr>
          <p:cNvPr id="6156" name="_s14346"/>
          <p:cNvCxnSpPr>
            <a:cxnSpLocks noChangeShapeType="1"/>
            <a:stCxn id="6151" idx="0"/>
          </p:cNvCxnSpPr>
          <p:nvPr/>
        </p:nvCxnSpPr>
        <p:spPr bwMode="auto">
          <a:xfrm rot="16200000" flipV="1">
            <a:off x="7061102" y="3557488"/>
            <a:ext cx="457200" cy="1571823"/>
          </a:xfrm>
          <a:prstGeom prst="bentConnector3">
            <a:avLst>
              <a:gd name="adj1" fmla="val 50000"/>
            </a:avLst>
          </a:prstGeom>
          <a:noFill/>
          <a:ln w="28575">
            <a:solidFill>
              <a:schemeClr val="tx1"/>
            </a:solidFill>
            <a:miter lim="800000"/>
            <a:headEnd/>
            <a:tailEn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dirty="0" smtClean="0"/>
              <a:t>Coverage Checking Tools</a:t>
            </a:r>
          </a:p>
        </p:txBody>
      </p:sp>
      <p:sp>
        <p:nvSpPr>
          <p:cNvPr id="32772" name="Rectangle 4"/>
          <p:cNvSpPr>
            <a:spLocks noChangeArrowheads="1"/>
          </p:cNvSpPr>
          <p:nvPr/>
        </p:nvSpPr>
        <p:spPr bwMode="auto">
          <a:xfrm>
            <a:off x="457200" y="1371600"/>
            <a:ext cx="8229600" cy="5105400"/>
          </a:xfrm>
          <a:prstGeom prst="rect">
            <a:avLst/>
          </a:prstGeom>
          <a:noFill/>
          <a:ln w="9525">
            <a:noFill/>
            <a:miter lim="800000"/>
            <a:headEnd/>
            <a:tailEnd/>
          </a:ln>
          <a:effectLst/>
        </p:spPr>
        <p:txBody>
          <a:bodyPr/>
          <a:lstStyle/>
          <a:p>
            <a:pPr marL="342900" indent="-342900" algn="ctr" eaLnBrk="1" hangingPunct="1">
              <a:spcBef>
                <a:spcPct val="20000"/>
              </a:spcBef>
              <a:buSzPct val="65000"/>
              <a:defRPr/>
            </a:pPr>
            <a:r>
              <a:rPr lang="en-US" sz="2400" dirty="0" err="1" smtClean="0"/>
              <a:t>asmcvg</a:t>
            </a:r>
            <a:endParaRPr lang="en-US" sz="2400" dirty="0" smtClean="0"/>
          </a:p>
          <a:p>
            <a:pPr marL="342900" indent="-342900" algn="just" eaLnBrk="1" hangingPunct="1">
              <a:spcBef>
                <a:spcPct val="20000"/>
              </a:spcBef>
              <a:buSzPct val="65000"/>
              <a:buFont typeface="Arial" pitchFamily="34" charset="0"/>
              <a:buChar char="•"/>
              <a:defRPr/>
            </a:pPr>
            <a:r>
              <a:rPr lang="en-US" dirty="0" err="1" smtClean="0"/>
              <a:t>asmcvg</a:t>
            </a:r>
            <a:r>
              <a:rPr lang="en-US" dirty="0" smtClean="0"/>
              <a:t> is a set of scripts that analyzes coverage.</a:t>
            </a:r>
            <a:endParaRPr lang="en-US" dirty="0"/>
          </a:p>
          <a:p>
            <a:pPr marL="342900" indent="-342900" algn="just" eaLnBrk="1" hangingPunct="1">
              <a:spcBef>
                <a:spcPct val="20000"/>
              </a:spcBef>
              <a:buSzPct val="65000"/>
              <a:buFont typeface="Arial" pitchFamily="34" charset="0"/>
              <a:buChar char="•"/>
              <a:defRPr/>
            </a:pPr>
            <a:r>
              <a:rPr lang="en-US" dirty="0" smtClean="0"/>
              <a:t>finds </a:t>
            </a:r>
            <a:r>
              <a:rPr lang="en-US" dirty="0"/>
              <a:t>regions of low sequence and clone coverage.</a:t>
            </a:r>
          </a:p>
          <a:p>
            <a:pPr marL="342900" indent="-342900" algn="just" eaLnBrk="1" hangingPunct="1">
              <a:spcBef>
                <a:spcPct val="20000"/>
              </a:spcBef>
              <a:buSzPct val="65000"/>
              <a:buFont typeface="Arial" pitchFamily="34" charset="0"/>
              <a:buChar char="•"/>
              <a:defRPr/>
            </a:pPr>
            <a:r>
              <a:rPr lang="en-US" dirty="0" err="1" smtClean="0"/>
              <a:t>prok</a:t>
            </a:r>
            <a:r>
              <a:rPr lang="en-US" dirty="0" smtClean="0"/>
              <a:t> projects have adapted </a:t>
            </a:r>
            <a:r>
              <a:rPr lang="en-US" dirty="0" err="1" smtClean="0"/>
              <a:t>NextGen</a:t>
            </a:r>
            <a:r>
              <a:rPr lang="en-US" dirty="0" smtClean="0"/>
              <a:t> coverage standards. Sanger standards were always the same.</a:t>
            </a:r>
          </a:p>
          <a:p>
            <a:pPr marL="342900" indent="-342900" algn="ctr" eaLnBrk="1" hangingPunct="1">
              <a:spcBef>
                <a:spcPct val="20000"/>
              </a:spcBef>
              <a:buSzPct val="65000"/>
              <a:defRPr/>
            </a:pPr>
            <a:r>
              <a:rPr lang="en-US" sz="2400" dirty="0" err="1" smtClean="0"/>
              <a:t>contigChecker</a:t>
            </a:r>
            <a:endParaRPr lang="en-US" sz="2400" dirty="0"/>
          </a:p>
          <a:p>
            <a:pPr marL="342900" indent="-342900" algn="just">
              <a:spcBef>
                <a:spcPct val="20000"/>
              </a:spcBef>
              <a:buSzPct val="65000"/>
              <a:buFont typeface="Arial" pitchFamily="34" charset="0"/>
              <a:buChar char="•"/>
              <a:defRPr/>
            </a:pPr>
            <a:r>
              <a:rPr lang="en-US" dirty="0" smtClean="0"/>
              <a:t>/</a:t>
            </a:r>
            <a:r>
              <a:rPr lang="en-US" dirty="0" err="1" smtClean="0"/>
              <a:t>usr</a:t>
            </a:r>
            <a:r>
              <a:rPr lang="en-US" dirty="0" smtClean="0"/>
              <a:t>/local/</a:t>
            </a:r>
            <a:r>
              <a:rPr lang="en-US" dirty="0" err="1" smtClean="0"/>
              <a:t>devel</a:t>
            </a:r>
            <a:r>
              <a:rPr lang="en-US" dirty="0" smtClean="0"/>
              <a:t>/DAS/software/JavaCommon2/nextGenContigChecker.pl</a:t>
            </a:r>
          </a:p>
          <a:p>
            <a:pPr marL="342900" indent="-342900" algn="just">
              <a:spcBef>
                <a:spcPct val="20000"/>
              </a:spcBef>
              <a:buSzPct val="65000"/>
              <a:buFont typeface="Arial" pitchFamily="34" charset="0"/>
              <a:buChar char="•"/>
              <a:defRPr/>
            </a:pPr>
            <a:r>
              <a:rPr lang="en-US" dirty="0" err="1" smtClean="0"/>
              <a:t>Originnaly</a:t>
            </a:r>
            <a:r>
              <a:rPr lang="en-US" dirty="0" smtClean="0"/>
              <a:t> developed for Influenza</a:t>
            </a:r>
          </a:p>
          <a:p>
            <a:pPr marL="342900" indent="-342900" algn="just">
              <a:spcBef>
                <a:spcPct val="20000"/>
              </a:spcBef>
              <a:buSzPct val="65000"/>
              <a:buFont typeface="Arial" pitchFamily="34" charset="0"/>
              <a:buChar char="•"/>
              <a:defRPr/>
            </a:pPr>
            <a:r>
              <a:rPr lang="en-US" dirty="0" smtClean="0"/>
              <a:t>finds areas of low sequence and </a:t>
            </a:r>
            <a:r>
              <a:rPr lang="en-US" dirty="0" err="1" smtClean="0"/>
              <a:t>amplicon</a:t>
            </a:r>
            <a:r>
              <a:rPr lang="en-US" dirty="0" smtClean="0"/>
              <a:t> coverage, high-quality differences (ambiguities), and non-random </a:t>
            </a:r>
            <a:r>
              <a:rPr lang="en-US" dirty="0" err="1" smtClean="0"/>
              <a:t>amplicon</a:t>
            </a:r>
            <a:r>
              <a:rPr lang="en-US" dirty="0" smtClean="0"/>
              <a:t> distribution.</a:t>
            </a:r>
          </a:p>
          <a:p>
            <a:pPr marL="342900" indent="-342900" algn="just">
              <a:spcBef>
                <a:spcPct val="20000"/>
              </a:spcBef>
              <a:buSzPct val="65000"/>
              <a:buFont typeface="Arial" pitchFamily="34" charset="0"/>
              <a:buChar char="•"/>
              <a:defRPr/>
            </a:pPr>
            <a:r>
              <a:rPr lang="en-US" dirty="0" smtClean="0"/>
              <a:t>Takes a long time to run on a </a:t>
            </a:r>
            <a:r>
              <a:rPr lang="en-US" dirty="0" err="1" smtClean="0"/>
              <a:t>prok</a:t>
            </a:r>
            <a:r>
              <a:rPr lang="en-US" dirty="0" smtClean="0"/>
              <a:t> genome</a:t>
            </a:r>
            <a:endParaRPr lang="en-US" dirty="0"/>
          </a:p>
          <a:p>
            <a:pPr marL="342900" indent="-342900" algn="ctr" eaLnBrk="1" hangingPunct="1">
              <a:spcBef>
                <a:spcPct val="20000"/>
              </a:spcBef>
              <a:buClr>
                <a:schemeClr val="hlink"/>
              </a:buClr>
              <a:buSzPct val="65000"/>
              <a:defRPr/>
            </a:pPr>
            <a:r>
              <a:rPr lang="en-US" sz="2400" dirty="0" smtClean="0"/>
              <a:t>autoTasker2</a:t>
            </a:r>
          </a:p>
          <a:p>
            <a:pPr marL="342900" indent="-342900" eaLnBrk="1" hangingPunct="1">
              <a:spcBef>
                <a:spcPct val="20000"/>
              </a:spcBef>
              <a:buSzPct val="65000"/>
              <a:buFont typeface="Arial" pitchFamily="34" charset="0"/>
              <a:buChar char="•"/>
              <a:defRPr/>
            </a:pPr>
            <a:r>
              <a:rPr lang="en-US" dirty="0" smtClean="0"/>
              <a:t>Non-reference based version of </a:t>
            </a:r>
            <a:r>
              <a:rPr lang="en-US" dirty="0" err="1" smtClean="0"/>
              <a:t>autoTasker</a:t>
            </a:r>
            <a:r>
              <a:rPr lang="en-US" dirty="0" smtClean="0"/>
              <a:t> will work for </a:t>
            </a:r>
            <a:r>
              <a:rPr lang="en-US" dirty="0" err="1" smtClean="0"/>
              <a:t>prok</a:t>
            </a:r>
            <a:r>
              <a:rPr lang="en-US" dirty="0" smtClean="0"/>
              <a:t> genomes </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Hawkeye</a:t>
            </a:r>
            <a:endParaRPr lang="en-US" dirty="0">
              <a:effectLst>
                <a:outerShdw blurRad="38100" dist="38100" dir="2700000" algn="tl">
                  <a:srgbClr val="000000">
                    <a:alpha val="43137"/>
                  </a:srgbClr>
                </a:outerShdw>
              </a:effectLst>
            </a:endParaRPr>
          </a:p>
        </p:txBody>
      </p:sp>
      <p:sp>
        <p:nvSpPr>
          <p:cNvPr id="16" name="TextBox 15"/>
          <p:cNvSpPr txBox="1"/>
          <p:nvPr/>
        </p:nvSpPr>
        <p:spPr>
          <a:xfrm>
            <a:off x="457200" y="5715000"/>
            <a:ext cx="8153400" cy="523220"/>
          </a:xfrm>
          <a:prstGeom prst="rect">
            <a:avLst/>
          </a:prstGeom>
          <a:noFill/>
        </p:spPr>
        <p:txBody>
          <a:bodyPr wrap="square" rtlCol="0">
            <a:spAutoFit/>
          </a:bodyPr>
          <a:lstStyle/>
          <a:p>
            <a:r>
              <a:rPr lang="en-US" sz="1400" dirty="0" smtClean="0"/>
              <a:t>Hawkeye: a visual analytics tool for genome assemblies. </a:t>
            </a:r>
          </a:p>
          <a:p>
            <a:r>
              <a:rPr lang="en-US" sz="1400" dirty="0" smtClean="0"/>
              <a:t>Schatz, M.C., </a:t>
            </a:r>
            <a:r>
              <a:rPr lang="en-US" sz="1400" dirty="0" err="1" smtClean="0"/>
              <a:t>Phillippy</a:t>
            </a:r>
            <a:r>
              <a:rPr lang="en-US" sz="1400" dirty="0" smtClean="0"/>
              <a:t>, A.M., </a:t>
            </a:r>
            <a:r>
              <a:rPr lang="en-US" sz="1400" dirty="0" err="1" smtClean="0"/>
              <a:t>Shneiderman</a:t>
            </a:r>
            <a:r>
              <a:rPr lang="en-US" sz="1400" dirty="0" smtClean="0"/>
              <a:t>, B., </a:t>
            </a:r>
            <a:r>
              <a:rPr lang="en-US" sz="1400" dirty="0" err="1" smtClean="0"/>
              <a:t>Salzberg</a:t>
            </a:r>
            <a:r>
              <a:rPr lang="en-US" sz="1400" dirty="0" smtClean="0"/>
              <a:t>, S.L. (2007) Genome Biology 8:R34. </a:t>
            </a:r>
          </a:p>
        </p:txBody>
      </p:sp>
      <p:sp>
        <p:nvSpPr>
          <p:cNvPr id="18" name="TextBox 17"/>
          <p:cNvSpPr txBox="1"/>
          <p:nvPr/>
        </p:nvSpPr>
        <p:spPr>
          <a:xfrm>
            <a:off x="1371600" y="1295400"/>
            <a:ext cx="7162800" cy="646331"/>
          </a:xfrm>
          <a:prstGeom prst="rect">
            <a:avLst/>
          </a:prstGeom>
          <a:noFill/>
        </p:spPr>
        <p:txBody>
          <a:bodyPr wrap="square" rtlCol="0">
            <a:spAutoFit/>
          </a:bodyPr>
          <a:lstStyle/>
          <a:p>
            <a:r>
              <a:rPr lang="en-US" dirty="0" smtClean="0"/>
              <a:t>Hawkeye is part of the AMOS suite of tools. It is used to interactively view and analyze genome assemblies. </a:t>
            </a:r>
          </a:p>
        </p:txBody>
      </p:sp>
      <p:pic>
        <p:nvPicPr>
          <p:cNvPr id="19" name="Picture 18" descr="HawkeyeLaunchpadThumb.png"/>
          <p:cNvPicPr>
            <a:picLocks noChangeAspect="1"/>
          </p:cNvPicPr>
          <p:nvPr/>
        </p:nvPicPr>
        <p:blipFill>
          <a:blip r:embed="rId2" cstate="print"/>
          <a:stretch>
            <a:fillRect/>
          </a:stretch>
        </p:blipFill>
        <p:spPr>
          <a:xfrm>
            <a:off x="685800" y="2743200"/>
            <a:ext cx="2361905" cy="1993651"/>
          </a:xfrm>
          <a:prstGeom prst="rect">
            <a:avLst/>
          </a:prstGeom>
        </p:spPr>
      </p:pic>
      <p:pic>
        <p:nvPicPr>
          <p:cNvPr id="20" name="Picture 19" descr="HawkeyeScaffoldThumb.png"/>
          <p:cNvPicPr>
            <a:picLocks noChangeAspect="1"/>
          </p:cNvPicPr>
          <p:nvPr/>
        </p:nvPicPr>
        <p:blipFill>
          <a:blip r:embed="rId3" cstate="print"/>
          <a:stretch>
            <a:fillRect/>
          </a:stretch>
        </p:blipFill>
        <p:spPr>
          <a:xfrm>
            <a:off x="6096000" y="3124200"/>
            <a:ext cx="2336508" cy="1498413"/>
          </a:xfrm>
          <a:prstGeom prst="rect">
            <a:avLst/>
          </a:prstGeom>
        </p:spPr>
      </p:pic>
      <p:pic>
        <p:nvPicPr>
          <p:cNvPr id="21" name="Picture 20" descr="HawkeyeContigThumb.png"/>
          <p:cNvPicPr>
            <a:picLocks noChangeAspect="1"/>
          </p:cNvPicPr>
          <p:nvPr/>
        </p:nvPicPr>
        <p:blipFill>
          <a:blip r:embed="rId4" cstate="print"/>
          <a:stretch>
            <a:fillRect/>
          </a:stretch>
        </p:blipFill>
        <p:spPr>
          <a:xfrm>
            <a:off x="3352800" y="2971800"/>
            <a:ext cx="2285714" cy="1739683"/>
          </a:xfrm>
          <a:prstGeom prst="rect">
            <a:avLst/>
          </a:prstGeom>
        </p:spPr>
      </p:pic>
      <p:sp>
        <p:nvSpPr>
          <p:cNvPr id="22" name="TextBox 21"/>
          <p:cNvSpPr txBox="1"/>
          <p:nvPr/>
        </p:nvSpPr>
        <p:spPr>
          <a:xfrm>
            <a:off x="685800" y="2133600"/>
            <a:ext cx="1447800" cy="369332"/>
          </a:xfrm>
          <a:prstGeom prst="rect">
            <a:avLst/>
          </a:prstGeom>
          <a:noFill/>
        </p:spPr>
        <p:txBody>
          <a:bodyPr wrap="square" rtlCol="0">
            <a:spAutoFit/>
          </a:bodyPr>
          <a:lstStyle/>
          <a:p>
            <a:r>
              <a:rPr lang="en-US" dirty="0" smtClean="0"/>
              <a:t>Launch pad:</a:t>
            </a:r>
            <a:endParaRPr lang="en-US" dirty="0"/>
          </a:p>
        </p:txBody>
      </p:sp>
      <p:sp>
        <p:nvSpPr>
          <p:cNvPr id="23" name="TextBox 22"/>
          <p:cNvSpPr txBox="1"/>
          <p:nvPr/>
        </p:nvSpPr>
        <p:spPr>
          <a:xfrm>
            <a:off x="3657600" y="2133600"/>
            <a:ext cx="1447800" cy="369332"/>
          </a:xfrm>
          <a:prstGeom prst="rect">
            <a:avLst/>
          </a:prstGeom>
          <a:noFill/>
        </p:spPr>
        <p:txBody>
          <a:bodyPr wrap="square" rtlCol="0">
            <a:spAutoFit/>
          </a:bodyPr>
          <a:lstStyle/>
          <a:p>
            <a:r>
              <a:rPr lang="en-US" dirty="0" err="1" smtClean="0"/>
              <a:t>Contig</a:t>
            </a:r>
            <a:r>
              <a:rPr lang="en-US" dirty="0" smtClean="0"/>
              <a:t> view:</a:t>
            </a:r>
            <a:endParaRPr lang="en-US" dirty="0"/>
          </a:p>
        </p:txBody>
      </p:sp>
      <p:sp>
        <p:nvSpPr>
          <p:cNvPr id="24" name="TextBox 23"/>
          <p:cNvSpPr txBox="1"/>
          <p:nvPr/>
        </p:nvSpPr>
        <p:spPr>
          <a:xfrm>
            <a:off x="6324600" y="2133600"/>
            <a:ext cx="1676400" cy="369332"/>
          </a:xfrm>
          <a:prstGeom prst="rect">
            <a:avLst/>
          </a:prstGeom>
          <a:noFill/>
        </p:spPr>
        <p:txBody>
          <a:bodyPr wrap="square" rtlCol="0">
            <a:spAutoFit/>
          </a:bodyPr>
          <a:lstStyle/>
          <a:p>
            <a:r>
              <a:rPr lang="en-US" dirty="0" smtClean="0"/>
              <a:t>Scaffold view:</a:t>
            </a:r>
            <a:endParaRPr lang="en-US" dirty="0"/>
          </a:p>
        </p:txBody>
      </p:sp>
      <p:sp>
        <p:nvSpPr>
          <p:cNvPr id="25" name="TextBox 24"/>
          <p:cNvSpPr txBox="1"/>
          <p:nvPr/>
        </p:nvSpPr>
        <p:spPr>
          <a:xfrm>
            <a:off x="457200" y="5105400"/>
            <a:ext cx="4724400" cy="338554"/>
          </a:xfrm>
          <a:prstGeom prst="rect">
            <a:avLst/>
          </a:prstGeom>
          <a:noFill/>
        </p:spPr>
        <p:txBody>
          <a:bodyPr wrap="square" rtlCol="0">
            <a:spAutoFit/>
          </a:bodyPr>
          <a:lstStyle/>
          <a:p>
            <a:r>
              <a:rPr lang="en-US" sz="1600" dirty="0" smtClean="0"/>
              <a:t>Installed in: /</a:t>
            </a:r>
            <a:r>
              <a:rPr lang="en-US" sz="1600" dirty="0" err="1" smtClean="0"/>
              <a:t>usr</a:t>
            </a:r>
            <a:r>
              <a:rPr lang="en-US" sz="1600" dirty="0" smtClean="0"/>
              <a:t>/local/packages/</a:t>
            </a:r>
            <a:r>
              <a:rPr lang="en-US" sz="1600" dirty="0" err="1" smtClean="0"/>
              <a:t>amos</a:t>
            </a:r>
            <a:r>
              <a:rPr lang="en-US" sz="1600" dirty="0" smtClean="0"/>
              <a:t>/bin/</a:t>
            </a:r>
            <a:r>
              <a:rPr lang="en-US" sz="1600" dirty="0" err="1" smtClean="0"/>
              <a:t>hawkeye</a:t>
            </a:r>
            <a:endParaRPr lang="en-US" sz="1600" dirty="0"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Hawkeye</a:t>
            </a:r>
            <a:endParaRPr lang="en-US" dirty="0"/>
          </a:p>
        </p:txBody>
      </p:sp>
      <p:sp>
        <p:nvSpPr>
          <p:cNvPr id="3" name="TextBox 2"/>
          <p:cNvSpPr txBox="1"/>
          <p:nvPr/>
        </p:nvSpPr>
        <p:spPr>
          <a:xfrm>
            <a:off x="685800" y="1524000"/>
            <a:ext cx="7924800" cy="830997"/>
          </a:xfrm>
          <a:prstGeom prst="rect">
            <a:avLst/>
          </a:prstGeom>
          <a:noFill/>
        </p:spPr>
        <p:txBody>
          <a:bodyPr wrap="square" rtlCol="0">
            <a:spAutoFit/>
          </a:bodyPr>
          <a:lstStyle/>
          <a:p>
            <a:r>
              <a:rPr lang="en-US" sz="1600" dirty="0" smtClean="0"/>
              <a:t>The AMOS conversion utilities allow different types of output formats from commonly used assemblers to be converted into Hawkeye accepted files (Amos, </a:t>
            </a:r>
            <a:r>
              <a:rPr lang="en-US" sz="1600" dirty="0" err="1" smtClean="0"/>
              <a:t>Arachne</a:t>
            </a:r>
            <a:r>
              <a:rPr lang="en-US" sz="1600" dirty="0" smtClean="0"/>
              <a:t>, CA, </a:t>
            </a:r>
            <a:r>
              <a:rPr lang="en-US" sz="1600" dirty="0" err="1" smtClean="0"/>
              <a:t>Phrap</a:t>
            </a:r>
            <a:r>
              <a:rPr lang="en-US" sz="1600" dirty="0" smtClean="0"/>
              <a:t>, </a:t>
            </a:r>
            <a:r>
              <a:rPr lang="en-US" sz="1600" dirty="0" err="1" smtClean="0"/>
              <a:t>Newbler</a:t>
            </a:r>
            <a:r>
              <a:rPr lang="en-US" sz="1600" dirty="0" smtClean="0"/>
              <a:t>, TA, Velvet)</a:t>
            </a:r>
          </a:p>
        </p:txBody>
      </p:sp>
      <p:sp>
        <p:nvSpPr>
          <p:cNvPr id="4" name="TextBox 3"/>
          <p:cNvSpPr txBox="1"/>
          <p:nvPr/>
        </p:nvSpPr>
        <p:spPr>
          <a:xfrm>
            <a:off x="685800" y="1143000"/>
            <a:ext cx="4953000" cy="369332"/>
          </a:xfrm>
          <a:prstGeom prst="rect">
            <a:avLst/>
          </a:prstGeom>
          <a:noFill/>
        </p:spPr>
        <p:txBody>
          <a:bodyPr wrap="square" rtlCol="0">
            <a:spAutoFit/>
          </a:bodyPr>
          <a:lstStyle/>
          <a:p>
            <a:r>
              <a:rPr lang="en-US" dirty="0" smtClean="0"/>
              <a:t>What assemblers can be used for Hawkeye?</a:t>
            </a:r>
            <a:endParaRPr lang="en-US" dirty="0"/>
          </a:p>
        </p:txBody>
      </p:sp>
      <p:sp>
        <p:nvSpPr>
          <p:cNvPr id="7" name="TextBox 6"/>
          <p:cNvSpPr txBox="1"/>
          <p:nvPr/>
        </p:nvSpPr>
        <p:spPr>
          <a:xfrm>
            <a:off x="838200" y="2438400"/>
            <a:ext cx="1066800" cy="369332"/>
          </a:xfrm>
          <a:prstGeom prst="rect">
            <a:avLst/>
          </a:prstGeom>
          <a:noFill/>
        </p:spPr>
        <p:txBody>
          <a:bodyPr wrap="square" rtlCol="0">
            <a:spAutoFit/>
          </a:bodyPr>
          <a:lstStyle/>
          <a:p>
            <a:r>
              <a:rPr lang="en-US" dirty="0" smtClean="0"/>
              <a:t>Usage:</a:t>
            </a:r>
            <a:endParaRPr lang="en-US" dirty="0"/>
          </a:p>
        </p:txBody>
      </p:sp>
      <p:sp>
        <p:nvSpPr>
          <p:cNvPr id="8" name="TextBox 7"/>
          <p:cNvSpPr txBox="1"/>
          <p:nvPr/>
        </p:nvSpPr>
        <p:spPr>
          <a:xfrm>
            <a:off x="838200" y="2743200"/>
            <a:ext cx="5105400" cy="338554"/>
          </a:xfrm>
          <a:prstGeom prst="rect">
            <a:avLst/>
          </a:prstGeom>
          <a:noFill/>
        </p:spPr>
        <p:txBody>
          <a:bodyPr wrap="square" rtlCol="0">
            <a:spAutoFit/>
          </a:bodyPr>
          <a:lstStyle/>
          <a:p>
            <a:r>
              <a:rPr lang="en-US" sz="1600" dirty="0" smtClean="0"/>
              <a:t>/</a:t>
            </a:r>
            <a:r>
              <a:rPr lang="en-US" sz="1600" dirty="0" err="1" smtClean="0"/>
              <a:t>usr</a:t>
            </a:r>
            <a:r>
              <a:rPr lang="en-US" sz="1600" dirty="0" smtClean="0"/>
              <a:t>/local/packages/</a:t>
            </a:r>
            <a:r>
              <a:rPr lang="en-US" sz="1600" dirty="0" err="1" smtClean="0"/>
              <a:t>amos</a:t>
            </a:r>
            <a:r>
              <a:rPr lang="en-US" sz="1600" dirty="0" smtClean="0"/>
              <a:t>/bin/</a:t>
            </a:r>
            <a:r>
              <a:rPr lang="en-US" sz="1600" dirty="0" err="1" smtClean="0"/>
              <a:t>hawkeye</a:t>
            </a:r>
            <a:r>
              <a:rPr lang="en-US" sz="1600" dirty="0" smtClean="0"/>
              <a:t> sample.bnk/</a:t>
            </a:r>
            <a:endParaRPr lang="en-US" sz="1600" dirty="0"/>
          </a:p>
        </p:txBody>
      </p:sp>
      <p:sp>
        <p:nvSpPr>
          <p:cNvPr id="9" name="TextBox 8"/>
          <p:cNvSpPr txBox="1"/>
          <p:nvPr/>
        </p:nvSpPr>
        <p:spPr>
          <a:xfrm>
            <a:off x="685800" y="4343400"/>
            <a:ext cx="8077200" cy="2800767"/>
          </a:xfrm>
          <a:prstGeom prst="rect">
            <a:avLst/>
          </a:prstGeom>
          <a:noFill/>
        </p:spPr>
        <p:txBody>
          <a:bodyPr wrap="square" rtlCol="0">
            <a:spAutoFit/>
          </a:bodyPr>
          <a:lstStyle/>
          <a:p>
            <a:r>
              <a:rPr lang="en-US" sz="1600" b="1" dirty="0" smtClean="0"/>
              <a:t>1. convert ace to </a:t>
            </a:r>
            <a:r>
              <a:rPr lang="en-US" sz="1600" b="1" dirty="0" err="1" smtClean="0"/>
              <a:t>contig</a:t>
            </a:r>
            <a:r>
              <a:rPr lang="en-US" sz="1600" dirty="0" smtClean="0"/>
              <a:t/>
            </a:r>
            <a:br>
              <a:rPr lang="en-US" sz="1600" dirty="0" smtClean="0"/>
            </a:br>
            <a:r>
              <a:rPr lang="en-US" sz="1600" dirty="0" smtClean="0"/>
              <a:t>/</a:t>
            </a:r>
            <a:r>
              <a:rPr lang="en-US" sz="1600" dirty="0" err="1" smtClean="0"/>
              <a:t>usr</a:t>
            </a:r>
            <a:r>
              <a:rPr lang="en-US" sz="1600" dirty="0" smtClean="0"/>
              <a:t>/local/packages/</a:t>
            </a:r>
            <a:r>
              <a:rPr lang="en-US" sz="1600" dirty="0" err="1" smtClean="0"/>
              <a:t>amos</a:t>
            </a:r>
            <a:r>
              <a:rPr lang="en-US" sz="1600" dirty="0" smtClean="0"/>
              <a:t>/bin/ace2contig -</a:t>
            </a:r>
            <a:r>
              <a:rPr lang="en-US" sz="1600" dirty="0" err="1" smtClean="0"/>
              <a:t>i</a:t>
            </a:r>
            <a:r>
              <a:rPr lang="en-US" sz="1600" dirty="0" smtClean="0"/>
              <a:t> &lt;</a:t>
            </a:r>
            <a:r>
              <a:rPr lang="en-US" sz="1600" dirty="0" err="1" smtClean="0"/>
              <a:t>ace_file</a:t>
            </a:r>
            <a:r>
              <a:rPr lang="en-US" sz="1600" dirty="0" smtClean="0"/>
              <a:t>&gt; -o &lt;</a:t>
            </a:r>
            <a:r>
              <a:rPr lang="en-US" sz="1600" dirty="0" err="1" smtClean="0"/>
              <a:t>contig_file</a:t>
            </a:r>
            <a:r>
              <a:rPr lang="en-US" sz="1600" dirty="0" smtClean="0"/>
              <a:t>&gt;</a:t>
            </a:r>
          </a:p>
          <a:p>
            <a:r>
              <a:rPr lang="en-US" sz="1600" b="1" dirty="0" smtClean="0"/>
              <a:t>2.run </a:t>
            </a:r>
            <a:r>
              <a:rPr lang="en-US" sz="1600" b="1" dirty="0" err="1" smtClean="0"/>
              <a:t>goBabmus</a:t>
            </a:r>
            <a:r>
              <a:rPr lang="en-US" sz="1600" dirty="0" smtClean="0"/>
              <a:t/>
            </a:r>
            <a:br>
              <a:rPr lang="en-US" sz="1600" dirty="0" smtClean="0"/>
            </a:br>
            <a:r>
              <a:rPr lang="en-US" sz="1600" dirty="0" err="1" smtClean="0"/>
              <a:t>goBambus</a:t>
            </a:r>
            <a:r>
              <a:rPr lang="en-US" sz="1600" dirty="0" smtClean="0"/>
              <a:t> -C &lt;</a:t>
            </a:r>
            <a:r>
              <a:rPr lang="en-US" sz="1600" dirty="0" err="1" smtClean="0"/>
              <a:t>config_file</a:t>
            </a:r>
            <a:r>
              <a:rPr lang="en-US" sz="1600" dirty="0" smtClean="0"/>
              <a:t>&gt; -c &lt;</a:t>
            </a:r>
            <a:r>
              <a:rPr lang="en-US" sz="1600" dirty="0" err="1" smtClean="0"/>
              <a:t>contig_file</a:t>
            </a:r>
            <a:r>
              <a:rPr lang="en-US" sz="1600" dirty="0" smtClean="0"/>
              <a:t>&gt; -m &lt;</a:t>
            </a:r>
            <a:r>
              <a:rPr lang="en-US" sz="1600" dirty="0" err="1" smtClean="0"/>
              <a:t>mates_file</a:t>
            </a:r>
            <a:r>
              <a:rPr lang="en-US" sz="1600" dirty="0" smtClean="0"/>
              <a:t>&gt; -o &lt;prefix&gt;</a:t>
            </a:r>
          </a:p>
          <a:p>
            <a:r>
              <a:rPr lang="en-US" sz="1600" b="1" dirty="0" smtClean="0"/>
              <a:t>3.reformat .xml output</a:t>
            </a:r>
            <a:r>
              <a:rPr lang="en-US" sz="1600" dirty="0" smtClean="0"/>
              <a:t/>
            </a:r>
            <a:br>
              <a:rPr lang="en-US" sz="1600" dirty="0" smtClean="0"/>
            </a:br>
            <a:r>
              <a:rPr lang="en-US" sz="1600" dirty="0" smtClean="0"/>
              <a:t> /</a:t>
            </a:r>
            <a:r>
              <a:rPr lang="en-US" sz="1600" dirty="0" err="1" smtClean="0"/>
              <a:t>usr</a:t>
            </a:r>
            <a:r>
              <a:rPr lang="en-US" sz="1600" dirty="0" smtClean="0"/>
              <a:t>/local/</a:t>
            </a:r>
            <a:r>
              <a:rPr lang="en-US" sz="1600" dirty="0" err="1" smtClean="0"/>
              <a:t>devel</a:t>
            </a:r>
            <a:r>
              <a:rPr lang="en-US" sz="1600" dirty="0" smtClean="0"/>
              <a:t>/BCIS/assembly/tools/scaffold_parse.pl &gt;-p &lt;prefix&gt; -I &lt;xml file&gt; </a:t>
            </a:r>
          </a:p>
          <a:p>
            <a:r>
              <a:rPr lang="en-US" sz="1600" b="1" dirty="0" smtClean="0"/>
              <a:t>4.run </a:t>
            </a:r>
            <a:r>
              <a:rPr lang="en-US" sz="1600" b="1" dirty="0" err="1" smtClean="0"/>
              <a:t>toAmos</a:t>
            </a:r>
            <a:r>
              <a:rPr lang="en-US" sz="1600" b="1" dirty="0" smtClean="0"/>
              <a:t> and bank-transact</a:t>
            </a:r>
            <a:r>
              <a:rPr lang="en-US" sz="1600" dirty="0" smtClean="0"/>
              <a:t/>
            </a:r>
            <a:br>
              <a:rPr lang="en-US" sz="1600" dirty="0" smtClean="0"/>
            </a:br>
            <a:r>
              <a:rPr lang="en-US" sz="1600" dirty="0" smtClean="0"/>
              <a:t>/</a:t>
            </a:r>
            <a:r>
              <a:rPr lang="en-US" sz="1600" dirty="0" err="1" smtClean="0"/>
              <a:t>usr</a:t>
            </a:r>
            <a:r>
              <a:rPr lang="en-US" sz="1600" dirty="0" smtClean="0"/>
              <a:t>/local/packages/</a:t>
            </a:r>
            <a:r>
              <a:rPr lang="en-US" sz="1600" dirty="0" err="1" smtClean="0"/>
              <a:t>amos</a:t>
            </a:r>
            <a:r>
              <a:rPr lang="en-US" sz="1600" dirty="0" smtClean="0"/>
              <a:t>/bin/</a:t>
            </a:r>
            <a:r>
              <a:rPr lang="en-US" sz="1600" dirty="0" err="1" smtClean="0"/>
              <a:t>toAmos</a:t>
            </a:r>
            <a:r>
              <a:rPr lang="en-US" sz="1600" dirty="0" smtClean="0"/>
              <a:t> -m &lt;mates&gt; -ace &lt;</a:t>
            </a:r>
            <a:r>
              <a:rPr lang="en-US" sz="1600" dirty="0" err="1" smtClean="0"/>
              <a:t>ace_file</a:t>
            </a:r>
            <a:r>
              <a:rPr lang="en-US" sz="1600" dirty="0" smtClean="0"/>
              <a:t>&gt; -</a:t>
            </a:r>
            <a:r>
              <a:rPr lang="en-US" sz="1600" dirty="0" err="1" smtClean="0"/>
              <a:t>scaff</a:t>
            </a:r>
            <a:r>
              <a:rPr lang="en-US" sz="1600" dirty="0" smtClean="0"/>
              <a:t> &lt;</a:t>
            </a:r>
            <a:r>
              <a:rPr lang="en-US" sz="1600" dirty="0" err="1" smtClean="0"/>
              <a:t>scaff_file</a:t>
            </a:r>
            <a:r>
              <a:rPr lang="en-US" sz="1600" dirty="0" smtClean="0"/>
              <a:t>&gt; -o &lt;prefix.afg&gt;</a:t>
            </a:r>
            <a:br>
              <a:rPr lang="en-US" sz="1600" dirty="0" smtClean="0"/>
            </a:br>
            <a:r>
              <a:rPr lang="en-US" sz="1600" dirty="0" smtClean="0"/>
              <a:t>/</a:t>
            </a:r>
            <a:r>
              <a:rPr lang="en-US" sz="1600" dirty="0" err="1" smtClean="0"/>
              <a:t>usr</a:t>
            </a:r>
            <a:r>
              <a:rPr lang="en-US" sz="1600" dirty="0" smtClean="0"/>
              <a:t>/local/packages/</a:t>
            </a:r>
            <a:r>
              <a:rPr lang="en-US" sz="1600" dirty="0" err="1" smtClean="0"/>
              <a:t>amos</a:t>
            </a:r>
            <a:r>
              <a:rPr lang="en-US" sz="1600" dirty="0" smtClean="0"/>
              <a:t>/bin/bank-transact -c -b &lt;</a:t>
            </a:r>
            <a:r>
              <a:rPr lang="en-US" sz="1600" dirty="0" err="1" smtClean="0"/>
              <a:t>bank_file</a:t>
            </a:r>
            <a:r>
              <a:rPr lang="en-US" sz="1600" dirty="0" smtClean="0"/>
              <a:t>&gt; -m &lt;prefix.afg&gt;</a:t>
            </a:r>
          </a:p>
          <a:p>
            <a:endParaRPr lang="en-US" sz="1600" dirty="0"/>
          </a:p>
        </p:txBody>
      </p:sp>
      <p:sp>
        <p:nvSpPr>
          <p:cNvPr id="10" name="TextBox 9"/>
          <p:cNvSpPr txBox="1"/>
          <p:nvPr/>
        </p:nvSpPr>
        <p:spPr>
          <a:xfrm>
            <a:off x="762000" y="3581400"/>
            <a:ext cx="6553200" cy="338554"/>
          </a:xfrm>
          <a:prstGeom prst="rect">
            <a:avLst/>
          </a:prstGeom>
          <a:noFill/>
        </p:spPr>
        <p:txBody>
          <a:bodyPr wrap="square" rtlCol="0">
            <a:spAutoFit/>
          </a:bodyPr>
          <a:lstStyle/>
          <a:p>
            <a:r>
              <a:rPr lang="en-US" sz="1600" dirty="0" smtClean="0"/>
              <a:t>/</a:t>
            </a:r>
            <a:r>
              <a:rPr lang="en-US" sz="1600" dirty="0" err="1" smtClean="0"/>
              <a:t>usr</a:t>
            </a:r>
            <a:r>
              <a:rPr lang="en-US" sz="1600" dirty="0" smtClean="0"/>
              <a:t>/local/</a:t>
            </a:r>
            <a:r>
              <a:rPr lang="en-US" sz="1600" dirty="0" err="1" smtClean="0"/>
              <a:t>devel</a:t>
            </a:r>
            <a:r>
              <a:rPr lang="en-US" sz="1600" dirty="0" smtClean="0"/>
              <a:t>/BCIS/assembly/tools/make_updated_bankfile.pl</a:t>
            </a:r>
            <a:endParaRPr lang="en-US" sz="1600" dirty="0"/>
          </a:p>
        </p:txBody>
      </p:sp>
      <p:sp>
        <p:nvSpPr>
          <p:cNvPr id="11" name="TextBox 10"/>
          <p:cNvSpPr txBox="1"/>
          <p:nvPr/>
        </p:nvSpPr>
        <p:spPr>
          <a:xfrm>
            <a:off x="762000" y="3200400"/>
            <a:ext cx="4724400" cy="338554"/>
          </a:xfrm>
          <a:prstGeom prst="rect">
            <a:avLst/>
          </a:prstGeom>
          <a:noFill/>
        </p:spPr>
        <p:txBody>
          <a:bodyPr wrap="square" rtlCol="0">
            <a:spAutoFit/>
          </a:bodyPr>
          <a:lstStyle/>
          <a:p>
            <a:r>
              <a:rPr lang="en-US" sz="1600" dirty="0" smtClean="0"/>
              <a:t>Wrapper script to generate bank file:</a:t>
            </a:r>
            <a:endParaRPr lang="en-US" sz="1600" dirty="0"/>
          </a:p>
        </p:txBody>
      </p:sp>
      <p:sp>
        <p:nvSpPr>
          <p:cNvPr id="12" name="TextBox 11"/>
          <p:cNvSpPr txBox="1"/>
          <p:nvPr/>
        </p:nvSpPr>
        <p:spPr>
          <a:xfrm>
            <a:off x="762000" y="3962400"/>
            <a:ext cx="6553200" cy="338554"/>
          </a:xfrm>
          <a:prstGeom prst="rect">
            <a:avLst/>
          </a:prstGeom>
          <a:noFill/>
        </p:spPr>
        <p:txBody>
          <a:bodyPr wrap="square" rtlCol="0">
            <a:spAutoFit/>
          </a:bodyPr>
          <a:lstStyle/>
          <a:p>
            <a:r>
              <a:rPr lang="en-US" sz="1600" dirty="0" smtClean="0"/>
              <a:t>.ace </a:t>
            </a:r>
            <a:r>
              <a:rPr lang="en-US" sz="1600" dirty="0" smtClean="0">
                <a:sym typeface="Wingdings" pitchFamily="2" charset="2"/>
              </a:rPr>
              <a:t> .</a:t>
            </a:r>
            <a:r>
              <a:rPr lang="en-US" sz="1600" dirty="0" err="1" smtClean="0">
                <a:sym typeface="Wingdings" pitchFamily="2" charset="2"/>
              </a:rPr>
              <a:t>contig</a:t>
            </a:r>
            <a:r>
              <a:rPr lang="en-US" sz="1600" dirty="0" smtClean="0">
                <a:sym typeface="Wingdings" pitchFamily="2" charset="2"/>
              </a:rPr>
              <a:t>  .xml  re-formatted .xml  .</a:t>
            </a:r>
            <a:r>
              <a:rPr lang="en-US" sz="1600" dirty="0" err="1" smtClean="0">
                <a:sym typeface="Wingdings" pitchFamily="2" charset="2"/>
              </a:rPr>
              <a:t>afg</a:t>
            </a:r>
            <a:r>
              <a:rPr lang="en-US" sz="1600" dirty="0" smtClean="0">
                <a:sym typeface="Wingdings" pitchFamily="2" charset="2"/>
              </a:rPr>
              <a:t>  .</a:t>
            </a:r>
            <a:r>
              <a:rPr lang="en-US" sz="1600" dirty="0" err="1" smtClean="0">
                <a:sym typeface="Wingdings" pitchFamily="2" charset="2"/>
              </a:rPr>
              <a:t>bnk</a:t>
            </a:r>
            <a:endParaRPr lang="en-US"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0"/>
            <a:ext cx="8229600" cy="1371600"/>
          </a:xfrm>
        </p:spPr>
        <p:txBody>
          <a:bodyPr/>
          <a:lstStyle/>
          <a:p>
            <a:pPr eaLnBrk="1" hangingPunct="1">
              <a:defRPr/>
            </a:pPr>
            <a:r>
              <a:rPr lang="en-US" sz="4000" dirty="0" smtClean="0"/>
              <a:t>Hawkeye Scaffold Viewer</a:t>
            </a:r>
          </a:p>
        </p:txBody>
      </p:sp>
      <p:pic>
        <p:nvPicPr>
          <p:cNvPr id="28675" name="Picture 3" descr="scaff"/>
          <p:cNvPicPr>
            <a:picLocks noGrp="1" noChangeAspect="1" noChangeArrowheads="1"/>
          </p:cNvPicPr>
          <p:nvPr>
            <p:ph idx="1"/>
          </p:nvPr>
        </p:nvPicPr>
        <p:blipFill>
          <a:blip r:embed="rId3" cstate="print"/>
          <a:srcRect/>
          <a:stretch>
            <a:fillRect/>
          </a:stretch>
        </p:blipFill>
        <p:spPr>
          <a:xfrm>
            <a:off x="1951038" y="1143000"/>
            <a:ext cx="7040562" cy="5181600"/>
          </a:xfrm>
          <a:noFill/>
        </p:spPr>
      </p:pic>
      <p:sp>
        <p:nvSpPr>
          <p:cNvPr id="28676" name="Text Box 4"/>
          <p:cNvSpPr txBox="1">
            <a:spLocks noChangeArrowheads="1"/>
          </p:cNvSpPr>
          <p:nvPr/>
        </p:nvSpPr>
        <p:spPr bwMode="auto">
          <a:xfrm>
            <a:off x="942975" y="1447800"/>
            <a:ext cx="947738" cy="366713"/>
          </a:xfrm>
          <a:prstGeom prst="rect">
            <a:avLst/>
          </a:prstGeom>
          <a:noFill/>
          <a:ln w="9525">
            <a:noFill/>
            <a:miter lim="800000"/>
            <a:headEnd/>
            <a:tailEnd/>
          </a:ln>
        </p:spPr>
        <p:txBody>
          <a:bodyPr wrap="none">
            <a:spAutoFit/>
          </a:bodyPr>
          <a:lstStyle/>
          <a:p>
            <a:pPr algn="r"/>
            <a:r>
              <a:rPr lang="en-US"/>
              <a:t>Toolbar</a:t>
            </a:r>
          </a:p>
        </p:txBody>
      </p:sp>
      <p:sp>
        <p:nvSpPr>
          <p:cNvPr id="28677" name="Text Box 5"/>
          <p:cNvSpPr txBox="1">
            <a:spLocks noChangeArrowheads="1"/>
          </p:cNvSpPr>
          <p:nvPr/>
        </p:nvSpPr>
        <p:spPr bwMode="auto">
          <a:xfrm>
            <a:off x="923925" y="1905000"/>
            <a:ext cx="966788" cy="366713"/>
          </a:xfrm>
          <a:prstGeom prst="rect">
            <a:avLst/>
          </a:prstGeom>
          <a:noFill/>
          <a:ln w="9525">
            <a:noFill/>
            <a:miter lim="800000"/>
            <a:headEnd/>
            <a:tailEnd/>
          </a:ln>
        </p:spPr>
        <p:txBody>
          <a:bodyPr wrap="none">
            <a:spAutoFit/>
          </a:bodyPr>
          <a:lstStyle/>
          <a:p>
            <a:pPr algn="r"/>
            <a:r>
              <a:rPr lang="en-US"/>
              <a:t>Position</a:t>
            </a:r>
          </a:p>
        </p:txBody>
      </p:sp>
      <p:sp>
        <p:nvSpPr>
          <p:cNvPr id="28678" name="Text Box 6"/>
          <p:cNvSpPr txBox="1">
            <a:spLocks noChangeArrowheads="1"/>
          </p:cNvSpPr>
          <p:nvPr/>
        </p:nvSpPr>
        <p:spPr bwMode="auto">
          <a:xfrm>
            <a:off x="179388" y="2438400"/>
            <a:ext cx="1711325" cy="641350"/>
          </a:xfrm>
          <a:prstGeom prst="rect">
            <a:avLst/>
          </a:prstGeom>
          <a:noFill/>
          <a:ln w="9525">
            <a:noFill/>
            <a:miter lim="800000"/>
            <a:headEnd/>
            <a:tailEnd/>
          </a:ln>
        </p:spPr>
        <p:txBody>
          <a:bodyPr wrap="none">
            <a:spAutoFit/>
          </a:bodyPr>
          <a:lstStyle/>
          <a:p>
            <a:pPr algn="r"/>
            <a:r>
              <a:rPr lang="en-US">
                <a:solidFill>
                  <a:srgbClr val="CC0099"/>
                </a:solidFill>
              </a:rPr>
              <a:t>Insert</a:t>
            </a:r>
            <a:r>
              <a:rPr lang="en-US"/>
              <a:t> and </a:t>
            </a:r>
          </a:p>
          <a:p>
            <a:pPr algn="r"/>
            <a:r>
              <a:rPr lang="en-US">
                <a:solidFill>
                  <a:srgbClr val="33CC33"/>
                </a:solidFill>
              </a:rPr>
              <a:t>Read</a:t>
            </a:r>
            <a:r>
              <a:rPr lang="en-US"/>
              <a:t> Coverage</a:t>
            </a:r>
          </a:p>
        </p:txBody>
      </p:sp>
      <p:sp>
        <p:nvSpPr>
          <p:cNvPr id="28679" name="Text Box 7"/>
          <p:cNvSpPr txBox="1">
            <a:spLocks noChangeArrowheads="1"/>
          </p:cNvSpPr>
          <p:nvPr/>
        </p:nvSpPr>
        <p:spPr bwMode="auto">
          <a:xfrm>
            <a:off x="904875" y="3200400"/>
            <a:ext cx="985838" cy="366713"/>
          </a:xfrm>
          <a:prstGeom prst="rect">
            <a:avLst/>
          </a:prstGeom>
          <a:noFill/>
          <a:ln w="9525">
            <a:noFill/>
            <a:miter lim="800000"/>
            <a:headEnd/>
            <a:tailEnd/>
          </a:ln>
        </p:spPr>
        <p:txBody>
          <a:bodyPr wrap="none">
            <a:spAutoFit/>
          </a:bodyPr>
          <a:lstStyle/>
          <a:p>
            <a:pPr algn="r"/>
            <a:r>
              <a:rPr lang="en-US">
                <a:solidFill>
                  <a:schemeClr val="folHlink"/>
                </a:solidFill>
              </a:rPr>
              <a:t>Scaffold</a:t>
            </a:r>
          </a:p>
        </p:txBody>
      </p:sp>
      <p:sp>
        <p:nvSpPr>
          <p:cNvPr id="28680" name="Text Box 8"/>
          <p:cNvSpPr txBox="1">
            <a:spLocks noChangeArrowheads="1"/>
          </p:cNvSpPr>
          <p:nvPr/>
        </p:nvSpPr>
        <p:spPr bwMode="auto">
          <a:xfrm>
            <a:off x="838200" y="3581400"/>
            <a:ext cx="1052513" cy="366713"/>
          </a:xfrm>
          <a:prstGeom prst="rect">
            <a:avLst/>
          </a:prstGeom>
          <a:noFill/>
          <a:ln w="9525">
            <a:noFill/>
            <a:miter lim="800000"/>
            <a:headEnd/>
            <a:tailEnd/>
          </a:ln>
        </p:spPr>
        <p:txBody>
          <a:bodyPr wrap="none">
            <a:spAutoFit/>
          </a:bodyPr>
          <a:lstStyle/>
          <a:p>
            <a:pPr algn="r"/>
            <a:r>
              <a:rPr lang="en-US">
                <a:solidFill>
                  <a:srgbClr val="CC0099"/>
                </a:solidFill>
              </a:rPr>
              <a:t>Features</a:t>
            </a:r>
          </a:p>
        </p:txBody>
      </p:sp>
      <p:sp>
        <p:nvSpPr>
          <p:cNvPr id="28681" name="Text Box 9"/>
          <p:cNvSpPr txBox="1">
            <a:spLocks noChangeArrowheads="1"/>
          </p:cNvSpPr>
          <p:nvPr/>
        </p:nvSpPr>
        <p:spPr bwMode="auto">
          <a:xfrm>
            <a:off x="1011238" y="4572000"/>
            <a:ext cx="879475" cy="366713"/>
          </a:xfrm>
          <a:prstGeom prst="rect">
            <a:avLst/>
          </a:prstGeom>
          <a:noFill/>
          <a:ln w="9525">
            <a:noFill/>
            <a:miter lim="800000"/>
            <a:headEnd/>
            <a:tailEnd/>
          </a:ln>
        </p:spPr>
        <p:txBody>
          <a:bodyPr wrap="none">
            <a:spAutoFit/>
          </a:bodyPr>
          <a:lstStyle/>
          <a:p>
            <a:pPr algn="r"/>
            <a:r>
              <a:rPr lang="en-US">
                <a:solidFill>
                  <a:srgbClr val="33CC33"/>
                </a:solidFill>
              </a:rPr>
              <a:t>Inserts</a:t>
            </a:r>
          </a:p>
        </p:txBody>
      </p:sp>
      <p:sp>
        <p:nvSpPr>
          <p:cNvPr id="28682" name="Text Box 10"/>
          <p:cNvSpPr txBox="1">
            <a:spLocks noChangeArrowheads="1"/>
          </p:cNvSpPr>
          <p:nvPr/>
        </p:nvSpPr>
        <p:spPr bwMode="auto">
          <a:xfrm>
            <a:off x="4495800" y="6324600"/>
            <a:ext cx="2505075" cy="366713"/>
          </a:xfrm>
          <a:prstGeom prst="rect">
            <a:avLst/>
          </a:prstGeom>
          <a:noFill/>
          <a:ln w="9525">
            <a:noFill/>
            <a:miter lim="800000"/>
            <a:headEnd/>
            <a:tailEnd/>
          </a:ln>
        </p:spPr>
        <p:txBody>
          <a:bodyPr wrap="none">
            <a:spAutoFit/>
          </a:bodyPr>
          <a:lstStyle/>
          <a:p>
            <a:pPr algn="r"/>
            <a:r>
              <a:rPr lang="en-US"/>
              <a:t>Current Contig Position</a:t>
            </a:r>
          </a:p>
        </p:txBody>
      </p:sp>
      <p:sp>
        <p:nvSpPr>
          <p:cNvPr id="28683" name="Line 11"/>
          <p:cNvSpPr>
            <a:spLocks noChangeShapeType="1"/>
          </p:cNvSpPr>
          <p:nvPr/>
        </p:nvSpPr>
        <p:spPr bwMode="auto">
          <a:xfrm flipV="1">
            <a:off x="5080000" y="6019800"/>
            <a:ext cx="0" cy="381000"/>
          </a:xfrm>
          <a:prstGeom prst="line">
            <a:avLst/>
          </a:prstGeom>
          <a:noFill/>
          <a:ln w="28575">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CLC Genomics Workbench</a:t>
            </a:r>
            <a:endParaRPr lang="en-US" dirty="0"/>
          </a:p>
        </p:txBody>
      </p:sp>
      <p:sp>
        <p:nvSpPr>
          <p:cNvPr id="3" name="Content Placeholder 2"/>
          <p:cNvSpPr>
            <a:spLocks noGrp="1"/>
          </p:cNvSpPr>
          <p:nvPr>
            <p:ph idx="1"/>
          </p:nvPr>
        </p:nvSpPr>
        <p:spPr/>
        <p:txBody>
          <a:bodyPr>
            <a:normAutofit/>
          </a:bodyPr>
          <a:lstStyle/>
          <a:p>
            <a:pPr>
              <a:lnSpc>
                <a:spcPct val="150000"/>
              </a:lnSpc>
            </a:pPr>
            <a:r>
              <a:rPr lang="en-US" sz="1800" dirty="0" smtClean="0"/>
              <a:t>CLC Genomics Workbench is used for de-novo genome assembly</a:t>
            </a:r>
          </a:p>
          <a:p>
            <a:pPr>
              <a:lnSpc>
                <a:spcPct val="150000"/>
              </a:lnSpc>
            </a:pPr>
            <a:r>
              <a:rPr lang="en-US" sz="1800" dirty="0" smtClean="0"/>
              <a:t>CLC reference assembly is used for consensus correction of 454 only genomes with </a:t>
            </a:r>
            <a:r>
              <a:rPr lang="en-US" sz="1800" dirty="0" err="1" smtClean="0"/>
              <a:t>Illumina</a:t>
            </a:r>
            <a:r>
              <a:rPr lang="en-US" sz="1800" dirty="0" smtClean="0"/>
              <a:t> reads.  </a:t>
            </a:r>
          </a:p>
          <a:p>
            <a:pPr lvl="1">
              <a:lnSpc>
                <a:spcPct val="150000"/>
              </a:lnSpc>
            </a:pPr>
            <a:r>
              <a:rPr lang="en-US" sz="1800" dirty="0" smtClean="0"/>
              <a:t> SNP/DIP Detection feature</a:t>
            </a:r>
          </a:p>
          <a:p>
            <a:pPr algn="just">
              <a:lnSpc>
                <a:spcPct val="150000"/>
              </a:lnSpc>
            </a:pPr>
            <a:r>
              <a:rPr lang="en-US" sz="1800" dirty="0" smtClean="0"/>
              <a:t>Comparison of finished </a:t>
            </a:r>
            <a:r>
              <a:rPr lang="en-US" sz="1800" dirty="0" err="1" smtClean="0"/>
              <a:t>Y.pestis</a:t>
            </a:r>
            <a:r>
              <a:rPr lang="en-US" sz="1800" dirty="0" smtClean="0"/>
              <a:t> KIM D27 sequence to published KIM 10+ yielded 500-800 SNPs and INDELs.  The majority of disagreements between strains were attributed to the INDEL problems in the </a:t>
            </a:r>
            <a:r>
              <a:rPr lang="en-US" sz="1800" dirty="0" err="1" smtClean="0"/>
              <a:t>homopolymer</a:t>
            </a:r>
            <a:r>
              <a:rPr lang="en-US" sz="1800" dirty="0" smtClean="0"/>
              <a:t> runs.  To address the INDEL issue and correct consensus error, one lane of </a:t>
            </a:r>
            <a:r>
              <a:rPr lang="en-US" sz="1800" dirty="0" err="1" smtClean="0"/>
              <a:t>Illumina</a:t>
            </a:r>
            <a:r>
              <a:rPr lang="en-US" sz="1800" dirty="0" smtClean="0"/>
              <a:t> sequencing was added in CLC to the existing consensus that reduced SNP/INDEL error to 60.</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clc-picture2.png"/>
          <p:cNvPicPr>
            <a:picLocks noChangeAspect="1"/>
          </p:cNvPicPr>
          <p:nvPr/>
        </p:nvPicPr>
        <p:blipFill>
          <a:blip r:embed="rId2" cstate="print"/>
          <a:srcRect l="50000"/>
          <a:stretch>
            <a:fillRect/>
          </a:stretch>
        </p:blipFill>
        <p:spPr>
          <a:xfrm>
            <a:off x="152400" y="1028700"/>
            <a:ext cx="8839200" cy="5524500"/>
          </a:xfrm>
          <a:prstGeom prst="rect">
            <a:avLst/>
          </a:prstGeom>
        </p:spPr>
      </p:pic>
      <p:sp>
        <p:nvSpPr>
          <p:cNvPr id="5" name="TextBox 4"/>
          <p:cNvSpPr txBox="1"/>
          <p:nvPr/>
        </p:nvSpPr>
        <p:spPr>
          <a:xfrm>
            <a:off x="0" y="304800"/>
            <a:ext cx="9059916" cy="400110"/>
          </a:xfrm>
          <a:prstGeom prst="rect">
            <a:avLst/>
          </a:prstGeom>
          <a:noFill/>
        </p:spPr>
        <p:txBody>
          <a:bodyPr wrap="none" rtlCol="0">
            <a:spAutoFit/>
          </a:bodyPr>
          <a:lstStyle/>
          <a:p>
            <a:r>
              <a:rPr lang="en-US" sz="2000" dirty="0" smtClean="0"/>
              <a:t>CLC Reference Mapping Assembly of </a:t>
            </a:r>
            <a:r>
              <a:rPr lang="en-US" sz="2000" dirty="0" err="1" smtClean="0"/>
              <a:t>Illumina</a:t>
            </a:r>
            <a:r>
              <a:rPr lang="en-US" sz="2000" dirty="0" smtClean="0"/>
              <a:t> Reads Against Genome’s Final Molecule</a:t>
            </a:r>
            <a:endParaRPr lang="en-US" sz="2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447800" y="685800"/>
            <a:ext cx="184150" cy="457200"/>
          </a:xfrm>
          <a:prstGeom prst="rect">
            <a:avLst/>
          </a:prstGeom>
          <a:noFill/>
          <a:ln w="12700" cap="sq">
            <a:noFill/>
            <a:miter lim="800000"/>
            <a:headEnd type="none" w="sm" len="sm"/>
            <a:tailEnd type="none" w="sm" len="sm"/>
          </a:ln>
        </p:spPr>
        <p:txBody>
          <a:bodyPr wrap="none">
            <a:spAutoFit/>
          </a:bodyPr>
          <a:lstStyle/>
          <a:p>
            <a:pPr eaLnBrk="1" hangingPunct="1"/>
            <a:endParaRPr lang="en-US" sz="2400">
              <a:latin typeface="Times New Roman" pitchFamily="18" charset="0"/>
            </a:endParaRPr>
          </a:p>
        </p:txBody>
      </p:sp>
      <p:grpSp>
        <p:nvGrpSpPr>
          <p:cNvPr id="2" name="Group 3"/>
          <p:cNvGrpSpPr>
            <a:grpSpLocks/>
          </p:cNvGrpSpPr>
          <p:nvPr/>
        </p:nvGrpSpPr>
        <p:grpSpPr bwMode="auto">
          <a:xfrm>
            <a:off x="1371600" y="1524000"/>
            <a:ext cx="7086600" cy="2362200"/>
            <a:chOff x="432" y="1344"/>
            <a:chExt cx="4464" cy="1681"/>
          </a:xfrm>
        </p:grpSpPr>
        <p:grpSp>
          <p:nvGrpSpPr>
            <p:cNvPr id="3" name="Group 4"/>
            <p:cNvGrpSpPr>
              <a:grpSpLocks/>
            </p:cNvGrpSpPr>
            <p:nvPr/>
          </p:nvGrpSpPr>
          <p:grpSpPr bwMode="auto">
            <a:xfrm>
              <a:off x="1056" y="2688"/>
              <a:ext cx="1584" cy="2"/>
              <a:chOff x="2736" y="1632"/>
              <a:chExt cx="1584" cy="2"/>
            </a:xfrm>
          </p:grpSpPr>
          <p:sp>
            <p:nvSpPr>
              <p:cNvPr id="42029" name="Line 5"/>
              <p:cNvSpPr>
                <a:spLocks noChangeShapeType="1"/>
              </p:cNvSpPr>
              <p:nvPr/>
            </p:nvSpPr>
            <p:spPr bwMode="auto">
              <a:xfrm flipV="1">
                <a:off x="3168" y="1633"/>
                <a:ext cx="768" cy="1"/>
              </a:xfrm>
              <a:prstGeom prst="line">
                <a:avLst/>
              </a:prstGeom>
              <a:noFill/>
              <a:ln w="38100" cap="rnd">
                <a:solidFill>
                  <a:schemeClr val="tx1"/>
                </a:solidFill>
                <a:prstDash val="sysDot"/>
                <a:round/>
                <a:headEnd/>
                <a:tailEnd/>
              </a:ln>
            </p:spPr>
            <p:txBody>
              <a:bodyPr wrap="none"/>
              <a:lstStyle/>
              <a:p>
                <a:endParaRPr lang="en-US"/>
              </a:p>
            </p:txBody>
          </p:sp>
          <p:sp>
            <p:nvSpPr>
              <p:cNvPr id="42030" name="Line 6"/>
              <p:cNvSpPr>
                <a:spLocks noChangeShapeType="1"/>
              </p:cNvSpPr>
              <p:nvPr/>
            </p:nvSpPr>
            <p:spPr bwMode="auto">
              <a:xfrm flipV="1">
                <a:off x="2736" y="1633"/>
                <a:ext cx="432" cy="1"/>
              </a:xfrm>
              <a:prstGeom prst="line">
                <a:avLst/>
              </a:prstGeom>
              <a:noFill/>
              <a:ln w="38100">
                <a:solidFill>
                  <a:schemeClr val="tx1"/>
                </a:solidFill>
                <a:round/>
                <a:headEnd/>
                <a:tailEnd type="triangle" w="med" len="med"/>
              </a:ln>
            </p:spPr>
            <p:txBody>
              <a:bodyPr wrap="none"/>
              <a:lstStyle/>
              <a:p>
                <a:endParaRPr lang="en-US"/>
              </a:p>
            </p:txBody>
          </p:sp>
          <p:sp>
            <p:nvSpPr>
              <p:cNvPr id="42031" name="Line 7"/>
              <p:cNvSpPr>
                <a:spLocks noChangeShapeType="1"/>
              </p:cNvSpPr>
              <p:nvPr/>
            </p:nvSpPr>
            <p:spPr bwMode="auto">
              <a:xfrm flipH="1">
                <a:off x="3888" y="1632"/>
                <a:ext cx="432" cy="1"/>
              </a:xfrm>
              <a:prstGeom prst="line">
                <a:avLst/>
              </a:prstGeom>
              <a:noFill/>
              <a:ln w="38100">
                <a:solidFill>
                  <a:schemeClr val="tx1"/>
                </a:solidFill>
                <a:round/>
                <a:headEnd/>
                <a:tailEnd type="triangle" w="med" len="med"/>
              </a:ln>
            </p:spPr>
            <p:txBody>
              <a:bodyPr wrap="none"/>
              <a:lstStyle/>
              <a:p>
                <a:endParaRPr lang="en-US"/>
              </a:p>
            </p:txBody>
          </p:sp>
        </p:grpSp>
        <p:grpSp>
          <p:nvGrpSpPr>
            <p:cNvPr id="4" name="Group 8"/>
            <p:cNvGrpSpPr>
              <a:grpSpLocks/>
            </p:cNvGrpSpPr>
            <p:nvPr/>
          </p:nvGrpSpPr>
          <p:grpSpPr bwMode="auto">
            <a:xfrm>
              <a:off x="2784" y="2640"/>
              <a:ext cx="1584" cy="2"/>
              <a:chOff x="2736" y="1632"/>
              <a:chExt cx="1584" cy="2"/>
            </a:xfrm>
          </p:grpSpPr>
          <p:sp>
            <p:nvSpPr>
              <p:cNvPr id="42026" name="Line 9"/>
              <p:cNvSpPr>
                <a:spLocks noChangeShapeType="1"/>
              </p:cNvSpPr>
              <p:nvPr/>
            </p:nvSpPr>
            <p:spPr bwMode="auto">
              <a:xfrm flipV="1">
                <a:off x="3168" y="1633"/>
                <a:ext cx="768" cy="1"/>
              </a:xfrm>
              <a:prstGeom prst="line">
                <a:avLst/>
              </a:prstGeom>
              <a:noFill/>
              <a:ln w="38100" cap="rnd">
                <a:solidFill>
                  <a:schemeClr val="tx1"/>
                </a:solidFill>
                <a:prstDash val="sysDot"/>
                <a:round/>
                <a:headEnd/>
                <a:tailEnd/>
              </a:ln>
            </p:spPr>
            <p:txBody>
              <a:bodyPr wrap="none"/>
              <a:lstStyle/>
              <a:p>
                <a:endParaRPr lang="en-US"/>
              </a:p>
            </p:txBody>
          </p:sp>
          <p:sp>
            <p:nvSpPr>
              <p:cNvPr id="42027" name="Line 10"/>
              <p:cNvSpPr>
                <a:spLocks noChangeShapeType="1"/>
              </p:cNvSpPr>
              <p:nvPr/>
            </p:nvSpPr>
            <p:spPr bwMode="auto">
              <a:xfrm flipV="1">
                <a:off x="2736" y="1633"/>
                <a:ext cx="432" cy="1"/>
              </a:xfrm>
              <a:prstGeom prst="line">
                <a:avLst/>
              </a:prstGeom>
              <a:noFill/>
              <a:ln w="38100">
                <a:solidFill>
                  <a:schemeClr val="tx1"/>
                </a:solidFill>
                <a:round/>
                <a:headEnd/>
                <a:tailEnd type="triangle" w="med" len="med"/>
              </a:ln>
            </p:spPr>
            <p:txBody>
              <a:bodyPr wrap="none"/>
              <a:lstStyle/>
              <a:p>
                <a:endParaRPr lang="en-US"/>
              </a:p>
            </p:txBody>
          </p:sp>
          <p:sp>
            <p:nvSpPr>
              <p:cNvPr id="42028" name="Line 11"/>
              <p:cNvSpPr>
                <a:spLocks noChangeShapeType="1"/>
              </p:cNvSpPr>
              <p:nvPr/>
            </p:nvSpPr>
            <p:spPr bwMode="auto">
              <a:xfrm flipH="1">
                <a:off x="3888" y="1632"/>
                <a:ext cx="432" cy="1"/>
              </a:xfrm>
              <a:prstGeom prst="line">
                <a:avLst/>
              </a:prstGeom>
              <a:noFill/>
              <a:ln w="38100">
                <a:solidFill>
                  <a:schemeClr val="tx1"/>
                </a:solidFill>
                <a:round/>
                <a:headEnd/>
                <a:tailEnd type="triangle" w="med" len="med"/>
              </a:ln>
            </p:spPr>
            <p:txBody>
              <a:bodyPr wrap="none"/>
              <a:lstStyle/>
              <a:p>
                <a:endParaRPr lang="en-US"/>
              </a:p>
            </p:txBody>
          </p:sp>
        </p:grpSp>
        <p:grpSp>
          <p:nvGrpSpPr>
            <p:cNvPr id="5" name="Group 12"/>
            <p:cNvGrpSpPr>
              <a:grpSpLocks/>
            </p:cNvGrpSpPr>
            <p:nvPr/>
          </p:nvGrpSpPr>
          <p:grpSpPr bwMode="auto">
            <a:xfrm>
              <a:off x="1344" y="2592"/>
              <a:ext cx="1584" cy="2"/>
              <a:chOff x="2736" y="1632"/>
              <a:chExt cx="1584" cy="2"/>
            </a:xfrm>
          </p:grpSpPr>
          <p:sp>
            <p:nvSpPr>
              <p:cNvPr id="42023" name="Line 13"/>
              <p:cNvSpPr>
                <a:spLocks noChangeShapeType="1"/>
              </p:cNvSpPr>
              <p:nvPr/>
            </p:nvSpPr>
            <p:spPr bwMode="auto">
              <a:xfrm flipV="1">
                <a:off x="3168" y="1633"/>
                <a:ext cx="768" cy="1"/>
              </a:xfrm>
              <a:prstGeom prst="line">
                <a:avLst/>
              </a:prstGeom>
              <a:noFill/>
              <a:ln w="38100" cap="rnd">
                <a:solidFill>
                  <a:schemeClr val="tx1"/>
                </a:solidFill>
                <a:prstDash val="sysDot"/>
                <a:round/>
                <a:headEnd/>
                <a:tailEnd/>
              </a:ln>
            </p:spPr>
            <p:txBody>
              <a:bodyPr wrap="none"/>
              <a:lstStyle/>
              <a:p>
                <a:endParaRPr lang="en-US"/>
              </a:p>
            </p:txBody>
          </p:sp>
          <p:sp>
            <p:nvSpPr>
              <p:cNvPr id="42024" name="Line 14"/>
              <p:cNvSpPr>
                <a:spLocks noChangeShapeType="1"/>
              </p:cNvSpPr>
              <p:nvPr/>
            </p:nvSpPr>
            <p:spPr bwMode="auto">
              <a:xfrm flipV="1">
                <a:off x="2736" y="1633"/>
                <a:ext cx="432" cy="1"/>
              </a:xfrm>
              <a:prstGeom prst="line">
                <a:avLst/>
              </a:prstGeom>
              <a:noFill/>
              <a:ln w="38100">
                <a:solidFill>
                  <a:schemeClr val="tx1"/>
                </a:solidFill>
                <a:round/>
                <a:headEnd/>
                <a:tailEnd type="triangle" w="med" len="med"/>
              </a:ln>
            </p:spPr>
            <p:txBody>
              <a:bodyPr wrap="none"/>
              <a:lstStyle/>
              <a:p>
                <a:endParaRPr lang="en-US"/>
              </a:p>
            </p:txBody>
          </p:sp>
          <p:sp>
            <p:nvSpPr>
              <p:cNvPr id="42025" name="Line 15"/>
              <p:cNvSpPr>
                <a:spLocks noChangeShapeType="1"/>
              </p:cNvSpPr>
              <p:nvPr/>
            </p:nvSpPr>
            <p:spPr bwMode="auto">
              <a:xfrm flipH="1">
                <a:off x="3888" y="1632"/>
                <a:ext cx="432" cy="1"/>
              </a:xfrm>
              <a:prstGeom prst="line">
                <a:avLst/>
              </a:prstGeom>
              <a:noFill/>
              <a:ln w="38100">
                <a:solidFill>
                  <a:schemeClr val="tx1"/>
                </a:solidFill>
                <a:round/>
                <a:headEnd/>
                <a:tailEnd type="triangle" w="med" len="med"/>
              </a:ln>
            </p:spPr>
            <p:txBody>
              <a:bodyPr wrap="none"/>
              <a:lstStyle/>
              <a:p>
                <a:endParaRPr lang="en-US"/>
              </a:p>
            </p:txBody>
          </p:sp>
        </p:grpSp>
        <p:sp>
          <p:nvSpPr>
            <p:cNvPr id="41995" name="Text Box 16"/>
            <p:cNvSpPr txBox="1">
              <a:spLocks noChangeArrowheads="1"/>
            </p:cNvSpPr>
            <p:nvPr/>
          </p:nvSpPr>
          <p:spPr bwMode="auto">
            <a:xfrm>
              <a:off x="480" y="1485"/>
              <a:ext cx="827" cy="241"/>
            </a:xfrm>
            <a:prstGeom prst="rect">
              <a:avLst/>
            </a:prstGeom>
            <a:noFill/>
            <a:ln w="12700" cap="sq">
              <a:noFill/>
              <a:miter lim="800000"/>
              <a:headEnd type="none" w="sm" len="sm"/>
              <a:tailEnd type="none" w="sm" len="sm"/>
            </a:ln>
          </p:spPr>
          <p:txBody>
            <a:bodyPr>
              <a:spAutoFit/>
            </a:bodyPr>
            <a:lstStyle/>
            <a:p>
              <a:pPr eaLnBrk="1" hangingPunct="1"/>
              <a:r>
                <a:rPr lang="en-US" sz="1600" dirty="0" err="1">
                  <a:latin typeface="Arial" pitchFamily="34" charset="0"/>
                </a:rPr>
                <a:t>Contig</a:t>
              </a:r>
              <a:r>
                <a:rPr lang="en-US" sz="1600" dirty="0">
                  <a:latin typeface="Arial" pitchFamily="34" charset="0"/>
                </a:rPr>
                <a:t> 1</a:t>
              </a:r>
            </a:p>
          </p:txBody>
        </p:sp>
        <p:sp>
          <p:nvSpPr>
            <p:cNvPr id="41996" name="Text Box 17"/>
            <p:cNvSpPr txBox="1">
              <a:spLocks noChangeArrowheads="1"/>
            </p:cNvSpPr>
            <p:nvPr/>
          </p:nvSpPr>
          <p:spPr bwMode="auto">
            <a:xfrm>
              <a:off x="432" y="2351"/>
              <a:ext cx="597" cy="241"/>
            </a:xfrm>
            <a:prstGeom prst="rect">
              <a:avLst/>
            </a:prstGeom>
            <a:noFill/>
            <a:ln w="12700" cap="sq">
              <a:noFill/>
              <a:miter lim="800000"/>
              <a:headEnd type="none" w="sm" len="sm"/>
              <a:tailEnd type="none" w="sm" len="sm"/>
            </a:ln>
          </p:spPr>
          <p:txBody>
            <a:bodyPr wrap="none">
              <a:spAutoFit/>
            </a:bodyPr>
            <a:lstStyle/>
            <a:p>
              <a:pPr eaLnBrk="1" hangingPunct="1"/>
              <a:r>
                <a:rPr lang="en-US" sz="1600" dirty="0" err="1">
                  <a:latin typeface="Arial" pitchFamily="34" charset="0"/>
                </a:rPr>
                <a:t>Contig</a:t>
              </a:r>
              <a:r>
                <a:rPr lang="en-US" sz="1600" dirty="0">
                  <a:latin typeface="Arial" pitchFamily="34" charset="0"/>
                </a:rPr>
                <a:t> 2</a:t>
              </a:r>
            </a:p>
          </p:txBody>
        </p:sp>
        <p:sp>
          <p:nvSpPr>
            <p:cNvPr id="41997" name="Rectangle 18"/>
            <p:cNvSpPr>
              <a:spLocks noChangeArrowheads="1"/>
            </p:cNvSpPr>
            <p:nvPr/>
          </p:nvSpPr>
          <p:spPr bwMode="auto">
            <a:xfrm>
              <a:off x="2400" y="2448"/>
              <a:ext cx="1104" cy="48"/>
            </a:xfrm>
            <a:prstGeom prst="rect">
              <a:avLst/>
            </a:prstGeom>
            <a:solidFill>
              <a:srgbClr val="CC3300"/>
            </a:solidFill>
            <a:ln w="9525">
              <a:solidFill>
                <a:schemeClr val="tx1"/>
              </a:solidFill>
              <a:miter lim="800000"/>
              <a:headEnd/>
              <a:tailEnd/>
            </a:ln>
          </p:spPr>
          <p:txBody>
            <a:bodyPr wrap="none" anchor="ctr"/>
            <a:lstStyle/>
            <a:p>
              <a:endParaRPr lang="en-US"/>
            </a:p>
          </p:txBody>
        </p:sp>
        <p:sp>
          <p:nvSpPr>
            <p:cNvPr id="41998" name="Rectangle 19"/>
            <p:cNvSpPr>
              <a:spLocks noChangeArrowheads="1"/>
            </p:cNvSpPr>
            <p:nvPr/>
          </p:nvSpPr>
          <p:spPr bwMode="auto">
            <a:xfrm>
              <a:off x="2400" y="1584"/>
              <a:ext cx="1104" cy="48"/>
            </a:xfrm>
            <a:prstGeom prst="rect">
              <a:avLst/>
            </a:prstGeom>
            <a:solidFill>
              <a:srgbClr val="CC3300"/>
            </a:solidFill>
            <a:ln w="9525">
              <a:solidFill>
                <a:schemeClr val="tx1"/>
              </a:solidFill>
              <a:miter lim="800000"/>
              <a:headEnd/>
              <a:tailEnd/>
            </a:ln>
          </p:spPr>
          <p:txBody>
            <a:bodyPr wrap="none" anchor="ctr"/>
            <a:lstStyle/>
            <a:p>
              <a:endParaRPr lang="en-US"/>
            </a:p>
          </p:txBody>
        </p:sp>
        <p:sp>
          <p:nvSpPr>
            <p:cNvPr id="41999" name="Line 20"/>
            <p:cNvSpPr>
              <a:spLocks noChangeShapeType="1"/>
            </p:cNvSpPr>
            <p:nvPr/>
          </p:nvSpPr>
          <p:spPr bwMode="auto">
            <a:xfrm>
              <a:off x="2064" y="1824"/>
              <a:ext cx="432" cy="0"/>
            </a:xfrm>
            <a:prstGeom prst="line">
              <a:avLst/>
            </a:prstGeom>
            <a:noFill/>
            <a:ln w="38100">
              <a:solidFill>
                <a:srgbClr val="FF3300"/>
              </a:solidFill>
              <a:round/>
              <a:headEnd/>
              <a:tailEnd type="triangle" w="med" len="med"/>
            </a:ln>
          </p:spPr>
          <p:txBody>
            <a:bodyPr wrap="none"/>
            <a:lstStyle/>
            <a:p>
              <a:endParaRPr lang="en-US"/>
            </a:p>
          </p:txBody>
        </p:sp>
        <p:sp>
          <p:nvSpPr>
            <p:cNvPr id="42000" name="Line 21"/>
            <p:cNvSpPr>
              <a:spLocks noChangeShapeType="1"/>
            </p:cNvSpPr>
            <p:nvPr/>
          </p:nvSpPr>
          <p:spPr bwMode="auto">
            <a:xfrm flipH="1" flipV="1">
              <a:off x="3456" y="1872"/>
              <a:ext cx="432" cy="1"/>
            </a:xfrm>
            <a:prstGeom prst="line">
              <a:avLst/>
            </a:prstGeom>
            <a:noFill/>
            <a:ln w="38100">
              <a:solidFill>
                <a:srgbClr val="33CC33"/>
              </a:solidFill>
              <a:round/>
              <a:headEnd/>
              <a:tailEnd type="triangle" w="med" len="med"/>
            </a:ln>
          </p:spPr>
          <p:txBody>
            <a:bodyPr wrap="none"/>
            <a:lstStyle/>
            <a:p>
              <a:endParaRPr lang="en-US"/>
            </a:p>
          </p:txBody>
        </p:sp>
        <p:sp>
          <p:nvSpPr>
            <p:cNvPr id="42001" name="Line 22"/>
            <p:cNvSpPr>
              <a:spLocks noChangeShapeType="1"/>
            </p:cNvSpPr>
            <p:nvPr/>
          </p:nvSpPr>
          <p:spPr bwMode="auto">
            <a:xfrm flipH="1" flipV="1">
              <a:off x="3648" y="1968"/>
              <a:ext cx="432" cy="0"/>
            </a:xfrm>
            <a:prstGeom prst="line">
              <a:avLst/>
            </a:prstGeom>
            <a:noFill/>
            <a:ln w="38100">
              <a:solidFill>
                <a:srgbClr val="33CC33"/>
              </a:solidFill>
              <a:round/>
              <a:headEnd/>
              <a:tailEnd type="triangle" w="med" len="med"/>
            </a:ln>
          </p:spPr>
          <p:txBody>
            <a:bodyPr wrap="none"/>
            <a:lstStyle/>
            <a:p>
              <a:endParaRPr lang="en-US"/>
            </a:p>
          </p:txBody>
        </p:sp>
        <p:sp>
          <p:nvSpPr>
            <p:cNvPr id="42002" name="Line 23"/>
            <p:cNvSpPr>
              <a:spLocks noChangeShapeType="1"/>
            </p:cNvSpPr>
            <p:nvPr/>
          </p:nvSpPr>
          <p:spPr bwMode="auto">
            <a:xfrm>
              <a:off x="1872" y="1920"/>
              <a:ext cx="432" cy="1"/>
            </a:xfrm>
            <a:prstGeom prst="line">
              <a:avLst/>
            </a:prstGeom>
            <a:noFill/>
            <a:ln w="38100">
              <a:solidFill>
                <a:srgbClr val="FF3300"/>
              </a:solidFill>
              <a:round/>
              <a:headEnd/>
              <a:tailEnd type="triangle" w="med" len="med"/>
            </a:ln>
          </p:spPr>
          <p:txBody>
            <a:bodyPr wrap="none"/>
            <a:lstStyle/>
            <a:p>
              <a:endParaRPr lang="en-US"/>
            </a:p>
          </p:txBody>
        </p:sp>
        <p:grpSp>
          <p:nvGrpSpPr>
            <p:cNvPr id="6" name="Group 24"/>
            <p:cNvGrpSpPr>
              <a:grpSpLocks/>
            </p:cNvGrpSpPr>
            <p:nvPr/>
          </p:nvGrpSpPr>
          <p:grpSpPr bwMode="auto">
            <a:xfrm>
              <a:off x="1392" y="1728"/>
              <a:ext cx="1584" cy="2"/>
              <a:chOff x="2736" y="1632"/>
              <a:chExt cx="1584" cy="2"/>
            </a:xfrm>
          </p:grpSpPr>
          <p:sp>
            <p:nvSpPr>
              <p:cNvPr id="42020" name="Line 25"/>
              <p:cNvSpPr>
                <a:spLocks noChangeShapeType="1"/>
              </p:cNvSpPr>
              <p:nvPr/>
            </p:nvSpPr>
            <p:spPr bwMode="auto">
              <a:xfrm flipV="1">
                <a:off x="3168" y="1633"/>
                <a:ext cx="768" cy="1"/>
              </a:xfrm>
              <a:prstGeom prst="line">
                <a:avLst/>
              </a:prstGeom>
              <a:noFill/>
              <a:ln w="38100" cap="rnd">
                <a:solidFill>
                  <a:schemeClr val="tx1"/>
                </a:solidFill>
                <a:prstDash val="sysDot"/>
                <a:round/>
                <a:headEnd/>
                <a:tailEnd/>
              </a:ln>
            </p:spPr>
            <p:txBody>
              <a:bodyPr wrap="none"/>
              <a:lstStyle/>
              <a:p>
                <a:endParaRPr lang="en-US"/>
              </a:p>
            </p:txBody>
          </p:sp>
          <p:sp>
            <p:nvSpPr>
              <p:cNvPr id="42021" name="Line 26"/>
              <p:cNvSpPr>
                <a:spLocks noChangeShapeType="1"/>
              </p:cNvSpPr>
              <p:nvPr/>
            </p:nvSpPr>
            <p:spPr bwMode="auto">
              <a:xfrm flipV="1">
                <a:off x="2736" y="1633"/>
                <a:ext cx="432" cy="1"/>
              </a:xfrm>
              <a:prstGeom prst="line">
                <a:avLst/>
              </a:prstGeom>
              <a:noFill/>
              <a:ln w="38100">
                <a:solidFill>
                  <a:schemeClr val="tx1"/>
                </a:solidFill>
                <a:round/>
                <a:headEnd/>
                <a:tailEnd type="triangle" w="med" len="med"/>
              </a:ln>
            </p:spPr>
            <p:txBody>
              <a:bodyPr wrap="none"/>
              <a:lstStyle/>
              <a:p>
                <a:endParaRPr lang="en-US"/>
              </a:p>
            </p:txBody>
          </p:sp>
          <p:sp>
            <p:nvSpPr>
              <p:cNvPr id="42022" name="Line 27"/>
              <p:cNvSpPr>
                <a:spLocks noChangeShapeType="1"/>
              </p:cNvSpPr>
              <p:nvPr/>
            </p:nvSpPr>
            <p:spPr bwMode="auto">
              <a:xfrm flipH="1">
                <a:off x="3888" y="1632"/>
                <a:ext cx="432" cy="1"/>
              </a:xfrm>
              <a:prstGeom prst="line">
                <a:avLst/>
              </a:prstGeom>
              <a:noFill/>
              <a:ln w="38100">
                <a:solidFill>
                  <a:schemeClr val="tx1"/>
                </a:solidFill>
                <a:round/>
                <a:headEnd/>
                <a:tailEnd type="triangle" w="med" len="med"/>
              </a:ln>
            </p:spPr>
            <p:txBody>
              <a:bodyPr wrap="none"/>
              <a:lstStyle/>
              <a:p>
                <a:endParaRPr lang="en-US"/>
              </a:p>
            </p:txBody>
          </p:sp>
        </p:grpSp>
        <p:grpSp>
          <p:nvGrpSpPr>
            <p:cNvPr id="7" name="Group 28"/>
            <p:cNvGrpSpPr>
              <a:grpSpLocks/>
            </p:cNvGrpSpPr>
            <p:nvPr/>
          </p:nvGrpSpPr>
          <p:grpSpPr bwMode="auto">
            <a:xfrm>
              <a:off x="2928" y="1776"/>
              <a:ext cx="1584" cy="2"/>
              <a:chOff x="2736" y="1632"/>
              <a:chExt cx="1584" cy="2"/>
            </a:xfrm>
          </p:grpSpPr>
          <p:sp>
            <p:nvSpPr>
              <p:cNvPr id="42017" name="Line 29"/>
              <p:cNvSpPr>
                <a:spLocks noChangeShapeType="1"/>
              </p:cNvSpPr>
              <p:nvPr/>
            </p:nvSpPr>
            <p:spPr bwMode="auto">
              <a:xfrm flipV="1">
                <a:off x="3168" y="1633"/>
                <a:ext cx="768" cy="1"/>
              </a:xfrm>
              <a:prstGeom prst="line">
                <a:avLst/>
              </a:prstGeom>
              <a:noFill/>
              <a:ln w="38100" cap="rnd">
                <a:solidFill>
                  <a:schemeClr val="tx1"/>
                </a:solidFill>
                <a:prstDash val="sysDot"/>
                <a:round/>
                <a:headEnd/>
                <a:tailEnd/>
              </a:ln>
            </p:spPr>
            <p:txBody>
              <a:bodyPr wrap="none"/>
              <a:lstStyle/>
              <a:p>
                <a:endParaRPr lang="en-US"/>
              </a:p>
            </p:txBody>
          </p:sp>
          <p:sp>
            <p:nvSpPr>
              <p:cNvPr id="42018" name="Line 30"/>
              <p:cNvSpPr>
                <a:spLocks noChangeShapeType="1"/>
              </p:cNvSpPr>
              <p:nvPr/>
            </p:nvSpPr>
            <p:spPr bwMode="auto">
              <a:xfrm flipV="1">
                <a:off x="2736" y="1633"/>
                <a:ext cx="432" cy="1"/>
              </a:xfrm>
              <a:prstGeom prst="line">
                <a:avLst/>
              </a:prstGeom>
              <a:noFill/>
              <a:ln w="38100">
                <a:solidFill>
                  <a:schemeClr val="tx1"/>
                </a:solidFill>
                <a:round/>
                <a:headEnd/>
                <a:tailEnd type="triangle" w="med" len="med"/>
              </a:ln>
            </p:spPr>
            <p:txBody>
              <a:bodyPr wrap="none"/>
              <a:lstStyle/>
              <a:p>
                <a:endParaRPr lang="en-US"/>
              </a:p>
            </p:txBody>
          </p:sp>
          <p:sp>
            <p:nvSpPr>
              <p:cNvPr id="42019" name="Line 31"/>
              <p:cNvSpPr>
                <a:spLocks noChangeShapeType="1"/>
              </p:cNvSpPr>
              <p:nvPr/>
            </p:nvSpPr>
            <p:spPr bwMode="auto">
              <a:xfrm flipH="1">
                <a:off x="3888" y="1632"/>
                <a:ext cx="432" cy="1"/>
              </a:xfrm>
              <a:prstGeom prst="line">
                <a:avLst/>
              </a:prstGeom>
              <a:noFill/>
              <a:ln w="38100">
                <a:solidFill>
                  <a:schemeClr val="tx1"/>
                </a:solidFill>
                <a:round/>
                <a:headEnd/>
                <a:tailEnd type="triangle" w="med" len="med"/>
              </a:ln>
            </p:spPr>
            <p:txBody>
              <a:bodyPr wrap="none"/>
              <a:lstStyle/>
              <a:p>
                <a:endParaRPr lang="en-US"/>
              </a:p>
            </p:txBody>
          </p:sp>
        </p:grpSp>
        <p:sp>
          <p:nvSpPr>
            <p:cNvPr id="42005" name="Line 32"/>
            <p:cNvSpPr>
              <a:spLocks noChangeShapeType="1"/>
            </p:cNvSpPr>
            <p:nvPr/>
          </p:nvSpPr>
          <p:spPr bwMode="auto">
            <a:xfrm>
              <a:off x="1152" y="1632"/>
              <a:ext cx="3744" cy="0"/>
            </a:xfrm>
            <a:prstGeom prst="line">
              <a:avLst/>
            </a:prstGeom>
            <a:noFill/>
            <a:ln w="38100" cap="sq">
              <a:solidFill>
                <a:schemeClr val="folHlink"/>
              </a:solidFill>
              <a:miter lim="800000"/>
              <a:headEnd type="none" w="sm" len="sm"/>
              <a:tailEnd type="triangle" w="med" len="med"/>
            </a:ln>
          </p:spPr>
          <p:txBody>
            <a:bodyPr wrap="none"/>
            <a:lstStyle/>
            <a:p>
              <a:endParaRPr lang="en-US"/>
            </a:p>
          </p:txBody>
        </p:sp>
        <p:sp>
          <p:nvSpPr>
            <p:cNvPr id="42006" name="Text Box 33"/>
            <p:cNvSpPr txBox="1">
              <a:spLocks noChangeArrowheads="1"/>
            </p:cNvSpPr>
            <p:nvPr/>
          </p:nvSpPr>
          <p:spPr bwMode="auto">
            <a:xfrm>
              <a:off x="2592" y="1344"/>
              <a:ext cx="783" cy="325"/>
            </a:xfrm>
            <a:prstGeom prst="rect">
              <a:avLst/>
            </a:prstGeom>
            <a:noFill/>
            <a:ln w="12700" cap="sq">
              <a:noFill/>
              <a:miter lim="800000"/>
              <a:headEnd type="none" w="sm" len="sm"/>
              <a:tailEnd type="none" w="sm" len="sm"/>
            </a:ln>
          </p:spPr>
          <p:txBody>
            <a:bodyPr wrap="none">
              <a:spAutoFit/>
            </a:bodyPr>
            <a:lstStyle/>
            <a:p>
              <a:pPr eaLnBrk="1" hangingPunct="1"/>
              <a:r>
                <a:rPr lang="en-US" sz="2400" b="1">
                  <a:solidFill>
                    <a:schemeClr val="bg2"/>
                  </a:solidFill>
                  <a:latin typeface="Times New Roman" pitchFamily="18" charset="0"/>
                </a:rPr>
                <a:t>RPT 1A</a:t>
              </a:r>
            </a:p>
          </p:txBody>
        </p:sp>
        <p:sp>
          <p:nvSpPr>
            <p:cNvPr id="42007" name="Text Box 34"/>
            <p:cNvSpPr txBox="1">
              <a:spLocks noChangeArrowheads="1"/>
            </p:cNvSpPr>
            <p:nvPr/>
          </p:nvSpPr>
          <p:spPr bwMode="auto">
            <a:xfrm>
              <a:off x="2592" y="2207"/>
              <a:ext cx="772" cy="325"/>
            </a:xfrm>
            <a:prstGeom prst="rect">
              <a:avLst/>
            </a:prstGeom>
            <a:noFill/>
            <a:ln w="12700" cap="sq">
              <a:noFill/>
              <a:miter lim="800000"/>
              <a:headEnd type="none" w="sm" len="sm"/>
              <a:tailEnd type="none" w="sm" len="sm"/>
            </a:ln>
          </p:spPr>
          <p:txBody>
            <a:bodyPr wrap="none">
              <a:spAutoFit/>
            </a:bodyPr>
            <a:lstStyle/>
            <a:p>
              <a:pPr eaLnBrk="1" hangingPunct="1"/>
              <a:r>
                <a:rPr lang="en-US" sz="2400" b="1">
                  <a:solidFill>
                    <a:schemeClr val="bg2"/>
                  </a:solidFill>
                  <a:latin typeface="Times New Roman" pitchFamily="18" charset="0"/>
                </a:rPr>
                <a:t>RPT 1B</a:t>
              </a:r>
            </a:p>
          </p:txBody>
        </p:sp>
        <p:sp>
          <p:nvSpPr>
            <p:cNvPr id="42008" name="Line 35"/>
            <p:cNvSpPr>
              <a:spLocks noChangeShapeType="1"/>
            </p:cNvSpPr>
            <p:nvPr/>
          </p:nvSpPr>
          <p:spPr bwMode="auto">
            <a:xfrm>
              <a:off x="1104" y="2496"/>
              <a:ext cx="3744" cy="0"/>
            </a:xfrm>
            <a:prstGeom prst="line">
              <a:avLst/>
            </a:prstGeom>
            <a:noFill/>
            <a:ln w="38100" cap="sq">
              <a:solidFill>
                <a:schemeClr val="folHlink"/>
              </a:solidFill>
              <a:miter lim="800000"/>
              <a:headEnd type="triangle" w="med" len="med"/>
              <a:tailEnd/>
            </a:ln>
          </p:spPr>
          <p:txBody>
            <a:bodyPr wrap="none"/>
            <a:lstStyle/>
            <a:p>
              <a:endParaRPr lang="en-US"/>
            </a:p>
          </p:txBody>
        </p:sp>
        <p:sp>
          <p:nvSpPr>
            <p:cNvPr id="42009" name="Line 36"/>
            <p:cNvSpPr>
              <a:spLocks noChangeShapeType="1"/>
            </p:cNvSpPr>
            <p:nvPr/>
          </p:nvSpPr>
          <p:spPr bwMode="auto">
            <a:xfrm>
              <a:off x="2112" y="3024"/>
              <a:ext cx="432" cy="1"/>
            </a:xfrm>
            <a:prstGeom prst="line">
              <a:avLst/>
            </a:prstGeom>
            <a:noFill/>
            <a:ln w="38100">
              <a:solidFill>
                <a:srgbClr val="33CC33"/>
              </a:solidFill>
              <a:round/>
              <a:headEnd/>
              <a:tailEnd type="triangle" w="med" len="med"/>
            </a:ln>
          </p:spPr>
          <p:txBody>
            <a:bodyPr wrap="none"/>
            <a:lstStyle/>
            <a:p>
              <a:endParaRPr lang="en-US"/>
            </a:p>
          </p:txBody>
        </p:sp>
        <p:sp>
          <p:nvSpPr>
            <p:cNvPr id="42010" name="Line 37"/>
            <p:cNvSpPr>
              <a:spLocks noChangeShapeType="1"/>
            </p:cNvSpPr>
            <p:nvPr/>
          </p:nvSpPr>
          <p:spPr bwMode="auto">
            <a:xfrm>
              <a:off x="2064" y="2832"/>
              <a:ext cx="432" cy="1"/>
            </a:xfrm>
            <a:prstGeom prst="line">
              <a:avLst/>
            </a:prstGeom>
            <a:noFill/>
            <a:ln w="38100">
              <a:solidFill>
                <a:srgbClr val="33CC33"/>
              </a:solidFill>
              <a:round/>
              <a:headEnd/>
              <a:tailEnd type="triangle" w="med" len="med"/>
            </a:ln>
          </p:spPr>
          <p:txBody>
            <a:bodyPr wrap="none"/>
            <a:lstStyle/>
            <a:p>
              <a:endParaRPr lang="en-US"/>
            </a:p>
          </p:txBody>
        </p:sp>
        <p:sp>
          <p:nvSpPr>
            <p:cNvPr id="42011" name="Line 38"/>
            <p:cNvSpPr>
              <a:spLocks noChangeShapeType="1"/>
            </p:cNvSpPr>
            <p:nvPr/>
          </p:nvSpPr>
          <p:spPr bwMode="auto">
            <a:xfrm flipH="1" flipV="1">
              <a:off x="3264" y="2880"/>
              <a:ext cx="432" cy="0"/>
            </a:xfrm>
            <a:prstGeom prst="line">
              <a:avLst/>
            </a:prstGeom>
            <a:noFill/>
            <a:ln w="38100">
              <a:solidFill>
                <a:srgbClr val="FF3300"/>
              </a:solidFill>
              <a:round/>
              <a:headEnd/>
              <a:tailEnd type="triangle" w="med" len="med"/>
            </a:ln>
          </p:spPr>
          <p:txBody>
            <a:bodyPr wrap="none"/>
            <a:lstStyle/>
            <a:p>
              <a:endParaRPr lang="en-US"/>
            </a:p>
          </p:txBody>
        </p:sp>
        <p:sp>
          <p:nvSpPr>
            <p:cNvPr id="42012" name="Line 39"/>
            <p:cNvSpPr>
              <a:spLocks noChangeShapeType="1"/>
            </p:cNvSpPr>
            <p:nvPr/>
          </p:nvSpPr>
          <p:spPr bwMode="auto">
            <a:xfrm flipH="1" flipV="1">
              <a:off x="3408" y="2784"/>
              <a:ext cx="432" cy="0"/>
            </a:xfrm>
            <a:prstGeom prst="line">
              <a:avLst/>
            </a:prstGeom>
            <a:noFill/>
            <a:ln w="38100">
              <a:solidFill>
                <a:srgbClr val="FF3300"/>
              </a:solidFill>
              <a:round/>
              <a:headEnd/>
              <a:tailEnd type="triangle" w="med" len="med"/>
            </a:ln>
          </p:spPr>
          <p:txBody>
            <a:bodyPr wrap="none"/>
            <a:lstStyle/>
            <a:p>
              <a:endParaRPr lang="en-US"/>
            </a:p>
          </p:txBody>
        </p:sp>
        <p:sp>
          <p:nvSpPr>
            <p:cNvPr id="42013" name="Line 40"/>
            <p:cNvSpPr>
              <a:spLocks noChangeShapeType="1"/>
            </p:cNvSpPr>
            <p:nvPr/>
          </p:nvSpPr>
          <p:spPr bwMode="auto">
            <a:xfrm flipV="1">
              <a:off x="2496" y="1872"/>
              <a:ext cx="960" cy="960"/>
            </a:xfrm>
            <a:prstGeom prst="line">
              <a:avLst/>
            </a:prstGeom>
            <a:noFill/>
            <a:ln w="19050">
              <a:solidFill>
                <a:schemeClr val="tx1"/>
              </a:solidFill>
              <a:prstDash val="sysDot"/>
              <a:round/>
              <a:headEnd/>
              <a:tailEnd/>
            </a:ln>
          </p:spPr>
          <p:txBody>
            <a:bodyPr wrap="none"/>
            <a:lstStyle/>
            <a:p>
              <a:endParaRPr lang="en-US"/>
            </a:p>
          </p:txBody>
        </p:sp>
        <p:sp>
          <p:nvSpPr>
            <p:cNvPr id="42014" name="Line 41"/>
            <p:cNvSpPr>
              <a:spLocks noChangeShapeType="1"/>
            </p:cNvSpPr>
            <p:nvPr/>
          </p:nvSpPr>
          <p:spPr bwMode="auto">
            <a:xfrm flipV="1">
              <a:off x="2544" y="1968"/>
              <a:ext cx="1104" cy="1056"/>
            </a:xfrm>
            <a:prstGeom prst="line">
              <a:avLst/>
            </a:prstGeom>
            <a:noFill/>
            <a:ln w="19050">
              <a:solidFill>
                <a:schemeClr val="tx1"/>
              </a:solidFill>
              <a:prstDash val="sysDot"/>
              <a:round/>
              <a:headEnd/>
              <a:tailEnd/>
            </a:ln>
          </p:spPr>
          <p:txBody>
            <a:bodyPr wrap="none"/>
            <a:lstStyle/>
            <a:p>
              <a:endParaRPr lang="en-US"/>
            </a:p>
          </p:txBody>
        </p:sp>
        <p:sp>
          <p:nvSpPr>
            <p:cNvPr id="42015" name="Line 42"/>
            <p:cNvSpPr>
              <a:spLocks noChangeShapeType="1"/>
            </p:cNvSpPr>
            <p:nvPr/>
          </p:nvSpPr>
          <p:spPr bwMode="auto">
            <a:xfrm>
              <a:off x="2496" y="1824"/>
              <a:ext cx="912" cy="960"/>
            </a:xfrm>
            <a:prstGeom prst="line">
              <a:avLst/>
            </a:prstGeom>
            <a:noFill/>
            <a:ln w="19050">
              <a:solidFill>
                <a:schemeClr val="tx1"/>
              </a:solidFill>
              <a:prstDash val="sysDot"/>
              <a:round/>
              <a:headEnd/>
              <a:tailEnd/>
            </a:ln>
          </p:spPr>
          <p:txBody>
            <a:bodyPr wrap="none"/>
            <a:lstStyle/>
            <a:p>
              <a:endParaRPr lang="en-US"/>
            </a:p>
          </p:txBody>
        </p:sp>
        <p:sp>
          <p:nvSpPr>
            <p:cNvPr id="42016" name="Line 43"/>
            <p:cNvSpPr>
              <a:spLocks noChangeShapeType="1"/>
            </p:cNvSpPr>
            <p:nvPr/>
          </p:nvSpPr>
          <p:spPr bwMode="auto">
            <a:xfrm>
              <a:off x="2304" y="1920"/>
              <a:ext cx="960" cy="960"/>
            </a:xfrm>
            <a:prstGeom prst="line">
              <a:avLst/>
            </a:prstGeom>
            <a:noFill/>
            <a:ln w="19050">
              <a:solidFill>
                <a:schemeClr val="tx1"/>
              </a:solidFill>
              <a:prstDash val="sysDot"/>
              <a:round/>
              <a:headEnd/>
              <a:tailEnd/>
            </a:ln>
          </p:spPr>
          <p:txBody>
            <a:bodyPr wrap="none"/>
            <a:lstStyle/>
            <a:p>
              <a:endParaRPr lang="en-US"/>
            </a:p>
          </p:txBody>
        </p:sp>
      </p:grpSp>
      <p:sp>
        <p:nvSpPr>
          <p:cNvPr id="72748" name="Rectangle 44"/>
          <p:cNvSpPr>
            <a:spLocks noChangeArrowheads="1"/>
          </p:cNvSpPr>
          <p:nvPr/>
        </p:nvSpPr>
        <p:spPr bwMode="auto">
          <a:xfrm>
            <a:off x="381000" y="838200"/>
            <a:ext cx="2971800" cy="4648200"/>
          </a:xfrm>
          <a:prstGeom prst="rect">
            <a:avLst/>
          </a:prstGeom>
          <a:noFill/>
          <a:ln w="9525">
            <a:noFill/>
            <a:miter lim="800000"/>
            <a:headEnd/>
            <a:tailEnd/>
          </a:ln>
          <a:effectLst/>
        </p:spPr>
        <p:txBody>
          <a:bodyPr lIns="92075" tIns="46038" rIns="92075" bIns="46038" anchor="ctr"/>
          <a:lstStyle/>
          <a:p>
            <a:pPr algn="ctr" eaLnBrk="1" hangingPunct="1">
              <a:defRPr/>
            </a:pPr>
            <a:endParaRPr lang="en-US" sz="4400">
              <a:solidFill>
                <a:schemeClr val="tx2"/>
              </a:solidFill>
              <a:effectLst>
                <a:outerShdw blurRad="38100" dist="38100" dir="2700000" algn="tl">
                  <a:srgbClr val="000000"/>
                </a:outerShdw>
              </a:effectLst>
              <a:latin typeface="Arial" charset="0"/>
            </a:endParaRPr>
          </a:p>
        </p:txBody>
      </p:sp>
      <p:sp>
        <p:nvSpPr>
          <p:cNvPr id="72750" name="Rectangle 46"/>
          <p:cNvSpPr>
            <a:spLocks noChangeArrowheads="1"/>
          </p:cNvSpPr>
          <p:nvPr/>
        </p:nvSpPr>
        <p:spPr bwMode="auto">
          <a:xfrm>
            <a:off x="762000" y="0"/>
            <a:ext cx="7772400" cy="1143000"/>
          </a:xfrm>
          <a:prstGeom prst="rect">
            <a:avLst/>
          </a:prstGeom>
          <a:noFill/>
          <a:ln w="9525">
            <a:noFill/>
            <a:miter lim="800000"/>
            <a:headEnd/>
            <a:tailEnd/>
          </a:ln>
          <a:effectLst/>
        </p:spPr>
        <p:txBody>
          <a:bodyPr anchor="ctr"/>
          <a:lstStyle/>
          <a:p>
            <a:pPr algn="ctr" eaLnBrk="1" hangingPunct="1">
              <a:defRPr/>
            </a:pPr>
            <a:r>
              <a:rPr lang="en-US" sz="4400" dirty="0">
                <a:latin typeface="+mj-lt"/>
              </a:rPr>
              <a:t>Repeat Recognition</a:t>
            </a:r>
          </a:p>
        </p:txBody>
      </p:sp>
      <p:sp>
        <p:nvSpPr>
          <p:cNvPr id="41991" name="Rectangle 47"/>
          <p:cNvSpPr>
            <a:spLocks noChangeArrowheads="1"/>
          </p:cNvSpPr>
          <p:nvPr/>
        </p:nvSpPr>
        <p:spPr bwMode="auto">
          <a:xfrm>
            <a:off x="685800" y="1219200"/>
            <a:ext cx="2903039" cy="400110"/>
          </a:xfrm>
          <a:prstGeom prst="rect">
            <a:avLst/>
          </a:prstGeom>
          <a:noFill/>
          <a:ln w="9525">
            <a:noFill/>
            <a:miter lim="800000"/>
            <a:headEnd/>
            <a:tailEnd/>
          </a:ln>
        </p:spPr>
        <p:txBody>
          <a:bodyPr wrap="none">
            <a:spAutoFit/>
          </a:bodyPr>
          <a:lstStyle/>
          <a:p>
            <a:pPr eaLnBrk="1" hangingPunct="1">
              <a:spcBef>
                <a:spcPct val="20000"/>
              </a:spcBef>
              <a:buSzPct val="90000"/>
              <a:buFont typeface="Arial" pitchFamily="34" charset="0"/>
              <a:buChar char="•"/>
            </a:pPr>
            <a:r>
              <a:rPr lang="en-US" sz="2000" dirty="0" smtClean="0"/>
              <a:t> Clone </a:t>
            </a:r>
            <a:r>
              <a:rPr lang="en-US" sz="2000" dirty="0"/>
              <a:t>mate </a:t>
            </a:r>
            <a:r>
              <a:rPr lang="en-US" sz="2000" dirty="0" err="1"/>
              <a:t>missasembly</a:t>
            </a:r>
            <a:endParaRPr lang="en-US" sz="2000" dirty="0"/>
          </a:p>
        </p:txBody>
      </p:sp>
      <p:sp>
        <p:nvSpPr>
          <p:cNvPr id="48" name="Rectangle 47"/>
          <p:cNvSpPr/>
          <p:nvPr/>
        </p:nvSpPr>
        <p:spPr>
          <a:xfrm>
            <a:off x="685800" y="4419600"/>
            <a:ext cx="4572000" cy="1015663"/>
          </a:xfrm>
          <a:prstGeom prst="rect">
            <a:avLst/>
          </a:prstGeom>
        </p:spPr>
        <p:txBody>
          <a:bodyPr>
            <a:spAutoFit/>
          </a:bodyPr>
          <a:lstStyle/>
          <a:p>
            <a:pPr>
              <a:lnSpc>
                <a:spcPct val="150000"/>
              </a:lnSpc>
              <a:buFont typeface="Arial" pitchFamily="34" charset="0"/>
              <a:buChar char="•"/>
              <a:defRPr/>
            </a:pPr>
            <a:r>
              <a:rPr lang="en-US" sz="2000" dirty="0" smtClean="0"/>
              <a:t> Abnormal coverage depth</a:t>
            </a:r>
          </a:p>
          <a:p>
            <a:pPr>
              <a:lnSpc>
                <a:spcPct val="150000"/>
              </a:lnSpc>
              <a:buFont typeface="Arial" pitchFamily="34" charset="0"/>
              <a:buChar char="•"/>
              <a:defRPr/>
            </a:pPr>
            <a:r>
              <a:rPr lang="en-US" sz="2000" dirty="0" smtClean="0"/>
              <a:t> Gaps caused by repeats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 types</a:t>
            </a:r>
            <a:endParaRPr lang="en-US" dirty="0"/>
          </a:p>
        </p:txBody>
      </p:sp>
      <p:pic>
        <p:nvPicPr>
          <p:cNvPr id="4" name="Picture 3" descr="2003_09_23_171427_shot"/>
          <p:cNvPicPr>
            <a:picLocks noChangeAspect="1" noChangeArrowheads="1"/>
          </p:cNvPicPr>
          <p:nvPr/>
        </p:nvPicPr>
        <p:blipFill>
          <a:blip r:embed="rId2" cstate="print"/>
          <a:srcRect l="11368" t="19807" r="7579" b="7922"/>
          <a:stretch>
            <a:fillRect/>
          </a:stretch>
        </p:blipFill>
        <p:spPr bwMode="auto">
          <a:xfrm>
            <a:off x="152400" y="1066800"/>
            <a:ext cx="4114800" cy="2807471"/>
          </a:xfrm>
          <a:prstGeom prst="rect">
            <a:avLst/>
          </a:prstGeom>
          <a:noFill/>
          <a:ln w="9525">
            <a:noFill/>
            <a:miter lim="800000"/>
            <a:headEnd/>
            <a:tailEnd/>
          </a:ln>
        </p:spPr>
      </p:pic>
      <p:sp>
        <p:nvSpPr>
          <p:cNvPr id="5" name="TextBox 4"/>
          <p:cNvSpPr txBox="1"/>
          <p:nvPr/>
        </p:nvSpPr>
        <p:spPr>
          <a:xfrm>
            <a:off x="1447800" y="1524000"/>
            <a:ext cx="2140394" cy="369332"/>
          </a:xfrm>
          <a:prstGeom prst="rect">
            <a:avLst/>
          </a:prstGeom>
          <a:noFill/>
        </p:spPr>
        <p:txBody>
          <a:bodyPr wrap="none" rtlCol="0">
            <a:spAutoFit/>
          </a:bodyPr>
          <a:lstStyle/>
          <a:p>
            <a:r>
              <a:rPr lang="en-US" dirty="0" smtClean="0"/>
              <a:t>Short tandem repeat</a:t>
            </a:r>
            <a:endParaRPr lang="en-US" dirty="0"/>
          </a:p>
        </p:txBody>
      </p:sp>
      <p:pic>
        <p:nvPicPr>
          <p:cNvPr id="6" name="Picture 3" descr="2003_09_23_171828_shot"/>
          <p:cNvPicPr>
            <a:picLocks noChangeAspect="1" noChangeArrowheads="1"/>
          </p:cNvPicPr>
          <p:nvPr/>
        </p:nvPicPr>
        <p:blipFill>
          <a:blip r:embed="rId3" cstate="print"/>
          <a:srcRect l="11368" t="19807" r="11368" b="7922"/>
          <a:stretch>
            <a:fillRect/>
          </a:stretch>
        </p:blipFill>
        <p:spPr bwMode="auto">
          <a:xfrm>
            <a:off x="4724400" y="1524000"/>
            <a:ext cx="4038600" cy="2890910"/>
          </a:xfrm>
          <a:prstGeom prst="rect">
            <a:avLst/>
          </a:prstGeom>
          <a:noFill/>
          <a:ln w="9525">
            <a:noFill/>
            <a:miter lim="800000"/>
            <a:headEnd/>
            <a:tailEnd/>
          </a:ln>
        </p:spPr>
      </p:pic>
      <p:sp>
        <p:nvSpPr>
          <p:cNvPr id="7" name="TextBox 6"/>
          <p:cNvSpPr txBox="1"/>
          <p:nvPr/>
        </p:nvSpPr>
        <p:spPr>
          <a:xfrm>
            <a:off x="5105400" y="1524000"/>
            <a:ext cx="3127587" cy="369332"/>
          </a:xfrm>
          <a:prstGeom prst="rect">
            <a:avLst/>
          </a:prstGeom>
          <a:noFill/>
        </p:spPr>
        <p:txBody>
          <a:bodyPr wrap="none" rtlCol="0">
            <a:spAutoFit/>
          </a:bodyPr>
          <a:lstStyle/>
          <a:p>
            <a:r>
              <a:rPr lang="en-US" dirty="0" smtClean="0"/>
              <a:t>Large multi-unit tandem repeat</a:t>
            </a:r>
            <a:endParaRPr lang="en-US" dirty="0"/>
          </a:p>
        </p:txBody>
      </p:sp>
      <p:pic>
        <p:nvPicPr>
          <p:cNvPr id="8" name="Picture 3" descr="2003_09_23_175831_shot"/>
          <p:cNvPicPr>
            <a:picLocks noChangeAspect="1" noChangeArrowheads="1"/>
          </p:cNvPicPr>
          <p:nvPr/>
        </p:nvPicPr>
        <p:blipFill>
          <a:blip r:embed="rId4" cstate="print"/>
          <a:srcRect l="15158" t="14856" r="11368" b="7922"/>
          <a:stretch>
            <a:fillRect/>
          </a:stretch>
        </p:blipFill>
        <p:spPr bwMode="auto">
          <a:xfrm>
            <a:off x="990600" y="4407594"/>
            <a:ext cx="3048000" cy="2450406"/>
          </a:xfrm>
          <a:prstGeom prst="rect">
            <a:avLst/>
          </a:prstGeom>
          <a:noFill/>
          <a:ln w="9525">
            <a:noFill/>
            <a:miter lim="800000"/>
            <a:headEnd/>
            <a:tailEnd/>
          </a:ln>
        </p:spPr>
      </p:pic>
      <p:sp>
        <p:nvSpPr>
          <p:cNvPr id="9" name="TextBox 8"/>
          <p:cNvSpPr txBox="1"/>
          <p:nvPr/>
        </p:nvSpPr>
        <p:spPr>
          <a:xfrm>
            <a:off x="1600200" y="4343400"/>
            <a:ext cx="1637692" cy="369332"/>
          </a:xfrm>
          <a:prstGeom prst="rect">
            <a:avLst/>
          </a:prstGeom>
          <a:noFill/>
        </p:spPr>
        <p:txBody>
          <a:bodyPr wrap="none" rtlCol="0">
            <a:spAutoFit/>
          </a:bodyPr>
          <a:lstStyle/>
          <a:p>
            <a:r>
              <a:rPr lang="en-US" dirty="0" smtClean="0"/>
              <a:t>Inverted repeat</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 Detection in Hawkeye</a:t>
            </a:r>
            <a:endParaRPr lang="en-US" dirty="0"/>
          </a:p>
        </p:txBody>
      </p:sp>
      <p:pic>
        <p:nvPicPr>
          <p:cNvPr id="3" name="Picture 2" descr="hawkeye2.png"/>
          <p:cNvPicPr>
            <a:picLocks noChangeAspect="1"/>
          </p:cNvPicPr>
          <p:nvPr/>
        </p:nvPicPr>
        <p:blipFill>
          <a:blip r:embed="rId2" cstate="print"/>
          <a:srcRect t="2000" r="50000" b="4667"/>
          <a:stretch>
            <a:fillRect/>
          </a:stretch>
        </p:blipFill>
        <p:spPr>
          <a:xfrm>
            <a:off x="0" y="1371600"/>
            <a:ext cx="9144000" cy="5334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Repeat Detection in Hawkeye, cont.</a:t>
            </a:r>
            <a:endParaRPr lang="en-US" dirty="0"/>
          </a:p>
        </p:txBody>
      </p:sp>
      <p:pic>
        <p:nvPicPr>
          <p:cNvPr id="4" name="Picture 3" descr="hawkeye3.png"/>
          <p:cNvPicPr>
            <a:picLocks noChangeAspect="1"/>
          </p:cNvPicPr>
          <p:nvPr/>
        </p:nvPicPr>
        <p:blipFill>
          <a:blip r:embed="rId2" cstate="print"/>
          <a:srcRect t="2000" r="50000" b="7334"/>
          <a:stretch>
            <a:fillRect/>
          </a:stretch>
        </p:blipFill>
        <p:spPr>
          <a:xfrm>
            <a:off x="0" y="1524000"/>
            <a:ext cx="9144000" cy="5181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Viral Projects</a:t>
            </a:r>
            <a:endParaRPr lang="en-US" dirty="0"/>
          </a:p>
        </p:txBody>
      </p:sp>
      <p:sp>
        <p:nvSpPr>
          <p:cNvPr id="3" name="Content Placeholder 2"/>
          <p:cNvSpPr>
            <a:spLocks noGrp="1"/>
          </p:cNvSpPr>
          <p:nvPr>
            <p:ph idx="1"/>
          </p:nvPr>
        </p:nvSpPr>
        <p:spPr>
          <a:xfrm>
            <a:off x="457200" y="1371600"/>
            <a:ext cx="8229600" cy="1066800"/>
          </a:xfrm>
        </p:spPr>
        <p:txBody>
          <a:bodyPr/>
          <a:lstStyle/>
          <a:p>
            <a:pPr algn="ctr">
              <a:buNone/>
            </a:pPr>
            <a:r>
              <a:rPr lang="en-US" dirty="0" smtClean="0"/>
              <a:t>General Closure Process</a:t>
            </a:r>
            <a:endParaRPr lang="en-US" dirty="0"/>
          </a:p>
        </p:txBody>
      </p:sp>
      <p:sp>
        <p:nvSpPr>
          <p:cNvPr id="4" name="TextBox 3"/>
          <p:cNvSpPr txBox="1"/>
          <p:nvPr/>
        </p:nvSpPr>
        <p:spPr>
          <a:xfrm>
            <a:off x="990600" y="2819400"/>
            <a:ext cx="184731" cy="369332"/>
          </a:xfrm>
          <a:prstGeom prst="rect">
            <a:avLst/>
          </a:prstGeom>
          <a:noFill/>
        </p:spPr>
        <p:txBody>
          <a:bodyPr wrap="none" rtlCol="0">
            <a:spAutoFit/>
          </a:bodyPr>
          <a:lstStyle/>
          <a:p>
            <a:endParaRPr lang="en-US" dirty="0"/>
          </a:p>
        </p:txBody>
      </p:sp>
      <p:graphicFrame>
        <p:nvGraphicFramePr>
          <p:cNvPr id="6" name="Diagram 5"/>
          <p:cNvGraphicFramePr/>
          <p:nvPr/>
        </p:nvGraphicFramePr>
        <p:xfrm>
          <a:off x="914400" y="2514600"/>
          <a:ext cx="73152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defRPr/>
            </a:pPr>
            <a:r>
              <a:rPr lang="en-US" smtClean="0"/>
              <a:t>Strategies for Dealing with Repeats</a:t>
            </a:r>
          </a:p>
        </p:txBody>
      </p:sp>
      <p:sp>
        <p:nvSpPr>
          <p:cNvPr id="76803" name="Rectangle 3"/>
          <p:cNvSpPr>
            <a:spLocks noGrp="1" noChangeArrowheads="1"/>
          </p:cNvSpPr>
          <p:nvPr>
            <p:ph type="body" idx="1"/>
          </p:nvPr>
        </p:nvSpPr>
        <p:spPr/>
        <p:txBody>
          <a:bodyPr>
            <a:normAutofit fontScale="92500" lnSpcReduction="20000"/>
          </a:bodyPr>
          <a:lstStyle/>
          <a:p>
            <a:pPr eaLnBrk="1" hangingPunct="1">
              <a:defRPr/>
            </a:pPr>
            <a:r>
              <a:rPr lang="en-US" sz="2400" dirty="0" smtClean="0">
                <a:latin typeface="Times New Roman" pitchFamily="18" charset="0"/>
              </a:rPr>
              <a:t>Repeat Identification</a:t>
            </a:r>
          </a:p>
          <a:p>
            <a:pPr lvl="1" eaLnBrk="1" hangingPunct="1">
              <a:defRPr/>
            </a:pPr>
            <a:r>
              <a:rPr lang="en-US" sz="2400" i="1" dirty="0" err="1" smtClean="0">
                <a:latin typeface="Times New Roman" pitchFamily="18" charset="0"/>
              </a:rPr>
              <a:t>repeatFinder</a:t>
            </a:r>
            <a:endParaRPr lang="en-US" sz="2400" i="1" dirty="0" smtClean="0">
              <a:latin typeface="Times New Roman" pitchFamily="18" charset="0"/>
            </a:endParaRPr>
          </a:p>
          <a:p>
            <a:pPr lvl="1" eaLnBrk="1" hangingPunct="1">
              <a:defRPr/>
            </a:pPr>
            <a:r>
              <a:rPr lang="en-US" sz="2400" i="1" dirty="0" err="1" smtClean="0">
                <a:latin typeface="Times New Roman" pitchFamily="18" charset="0"/>
              </a:rPr>
              <a:t>Printrepeats</a:t>
            </a:r>
            <a:endParaRPr lang="en-US" sz="2400" i="1" dirty="0" smtClean="0">
              <a:latin typeface="Times New Roman" pitchFamily="18" charset="0"/>
            </a:endParaRPr>
          </a:p>
          <a:p>
            <a:pPr>
              <a:defRPr/>
            </a:pPr>
            <a:r>
              <a:rPr lang="en-US" sz="2400" dirty="0" smtClean="0">
                <a:latin typeface="Times New Roman" pitchFamily="18" charset="0"/>
              </a:rPr>
              <a:t>Scripts</a:t>
            </a:r>
            <a:endParaRPr lang="en-US" sz="2400" i="1" dirty="0" smtClean="0">
              <a:latin typeface="Times New Roman" pitchFamily="18" charset="0"/>
            </a:endParaRPr>
          </a:p>
          <a:p>
            <a:pPr lvl="1">
              <a:defRPr/>
            </a:pPr>
            <a:r>
              <a:rPr lang="en-US" sz="2200" i="1" dirty="0" smtClean="0"/>
              <a:t>find_missing_mates.pl</a:t>
            </a:r>
            <a:r>
              <a:rPr lang="en-US" sz="2200" dirty="0" smtClean="0"/>
              <a:t> will locate the </a:t>
            </a:r>
            <a:r>
              <a:rPr lang="en-US" sz="2200" dirty="0" err="1" smtClean="0"/>
              <a:t>contigs</a:t>
            </a:r>
            <a:r>
              <a:rPr lang="en-US" sz="2200" dirty="0" smtClean="0"/>
              <a:t>/coordinate of missing mates</a:t>
            </a:r>
          </a:p>
          <a:p>
            <a:pPr lvl="1">
              <a:defRPr/>
            </a:pPr>
            <a:r>
              <a:rPr lang="en-US" sz="2200" dirty="0" smtClean="0"/>
              <a:t>can be used for gap closure</a:t>
            </a:r>
            <a:r>
              <a:rPr lang="en-US" sz="2200" i="1" dirty="0" smtClean="0"/>
              <a:t> </a:t>
            </a:r>
          </a:p>
          <a:p>
            <a:pPr lvl="1">
              <a:defRPr/>
            </a:pPr>
            <a:r>
              <a:rPr lang="en-US" sz="2200" dirty="0" smtClean="0"/>
              <a:t>/</a:t>
            </a:r>
            <a:r>
              <a:rPr lang="en-US" sz="2200" dirty="0" err="1" smtClean="0"/>
              <a:t>usr</a:t>
            </a:r>
            <a:r>
              <a:rPr lang="en-US" sz="2200" dirty="0" smtClean="0"/>
              <a:t>/local/</a:t>
            </a:r>
            <a:r>
              <a:rPr lang="en-US" sz="2200" dirty="0" err="1" smtClean="0"/>
              <a:t>devel</a:t>
            </a:r>
            <a:r>
              <a:rPr lang="en-US" sz="2200" dirty="0" smtClean="0"/>
              <a:t>/BCIS/assembly/tools/find_missing_mates.pl</a:t>
            </a:r>
            <a:endParaRPr lang="en-US" sz="2200" i="1" dirty="0" smtClean="0"/>
          </a:p>
          <a:p>
            <a:pPr eaLnBrk="1" hangingPunct="1">
              <a:defRPr/>
            </a:pPr>
            <a:r>
              <a:rPr lang="en-US" sz="2400" dirty="0" smtClean="0">
                <a:latin typeface="Times New Roman" pitchFamily="18" charset="0"/>
              </a:rPr>
              <a:t>Molecular biology techniques</a:t>
            </a:r>
          </a:p>
          <a:p>
            <a:pPr lvl="1" eaLnBrk="1" hangingPunct="1">
              <a:defRPr/>
            </a:pPr>
            <a:r>
              <a:rPr lang="en-US" sz="2200" dirty="0" smtClean="0"/>
              <a:t>PCR</a:t>
            </a:r>
          </a:p>
          <a:p>
            <a:pPr lvl="1" eaLnBrk="1" hangingPunct="1">
              <a:defRPr/>
            </a:pPr>
            <a:r>
              <a:rPr lang="en-US" sz="2200" dirty="0" err="1" smtClean="0"/>
              <a:t>Transposons</a:t>
            </a:r>
            <a:endParaRPr lang="en-US" sz="2200" dirty="0" smtClean="0"/>
          </a:p>
          <a:p>
            <a:pPr lvl="1" eaLnBrk="1" hangingPunct="1">
              <a:defRPr/>
            </a:pPr>
            <a:r>
              <a:rPr lang="en-US" sz="2200" dirty="0" smtClean="0"/>
              <a:t>Restriction Enzyme digestion</a:t>
            </a:r>
          </a:p>
          <a:p>
            <a:pPr eaLnBrk="1" hangingPunct="1">
              <a:defRPr/>
            </a:pPr>
            <a:r>
              <a:rPr lang="en-US" sz="2400" dirty="0" smtClean="0">
                <a:latin typeface="Times New Roman" pitchFamily="18" charset="0"/>
              </a:rPr>
              <a:t>Manual reassembly (</a:t>
            </a:r>
            <a:r>
              <a:rPr lang="en-US" sz="2400" dirty="0" err="1" smtClean="0">
                <a:latin typeface="Times New Roman" pitchFamily="18" charset="0"/>
              </a:rPr>
              <a:t>Consed</a:t>
            </a:r>
            <a:r>
              <a:rPr lang="en-US" sz="2400" dirty="0" smtClean="0">
                <a:latin typeface="Times New Roman" pitchFamily="18" charset="0"/>
              </a:rPr>
              <a:t> mini-assembly and Jumpstart is essential)</a:t>
            </a:r>
          </a:p>
          <a:p>
            <a:pPr eaLnBrk="1" hangingPunct="1">
              <a:buFont typeface="Wingdings" pitchFamily="2" charset="2"/>
              <a:buNone/>
              <a:defRPr/>
            </a:pPr>
            <a:endParaRPr lang="en-US" sz="2400" i="1" dirty="0" smtClean="0">
              <a:latin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0"/>
            <a:ext cx="8229600" cy="1143000"/>
          </a:xfrm>
        </p:spPr>
        <p:txBody>
          <a:bodyPr/>
          <a:lstStyle/>
          <a:p>
            <a:pPr eaLnBrk="1" hangingPunct="1">
              <a:defRPr/>
            </a:pPr>
            <a:r>
              <a:rPr lang="en-US" dirty="0" err="1" smtClean="0"/>
              <a:t>repeatFinder</a:t>
            </a:r>
            <a:endParaRPr lang="en-US" dirty="0" smtClean="0"/>
          </a:p>
        </p:txBody>
      </p:sp>
      <p:sp>
        <p:nvSpPr>
          <p:cNvPr id="77827" name="Rectangle 3"/>
          <p:cNvSpPr>
            <a:spLocks noGrp="1" noChangeArrowheads="1"/>
          </p:cNvSpPr>
          <p:nvPr>
            <p:ph type="body" idx="1"/>
          </p:nvPr>
        </p:nvSpPr>
        <p:spPr>
          <a:xfrm>
            <a:off x="533400" y="990600"/>
            <a:ext cx="8229600" cy="3733800"/>
          </a:xfrm>
        </p:spPr>
        <p:txBody>
          <a:bodyPr/>
          <a:lstStyle/>
          <a:p>
            <a:pPr eaLnBrk="1" hangingPunct="1">
              <a:defRPr/>
            </a:pPr>
            <a:r>
              <a:rPr lang="en-US" sz="1800" i="1" dirty="0" err="1" smtClean="0">
                <a:latin typeface="Times New Roman" pitchFamily="18" charset="0"/>
              </a:rPr>
              <a:t>repeatFinder</a:t>
            </a:r>
            <a:r>
              <a:rPr lang="en-US" sz="1800" dirty="0" smtClean="0">
                <a:latin typeface="Times New Roman" pitchFamily="18" charset="0"/>
              </a:rPr>
              <a:t> Analyzes sets of contigs for repeats greater than 50 </a:t>
            </a:r>
            <a:r>
              <a:rPr lang="en-US" sz="1800" dirty="0" err="1" smtClean="0">
                <a:latin typeface="Times New Roman" pitchFamily="18" charset="0"/>
              </a:rPr>
              <a:t>bp</a:t>
            </a:r>
            <a:r>
              <a:rPr lang="en-US" sz="1800" dirty="0" smtClean="0">
                <a:latin typeface="Times New Roman" pitchFamily="18" charset="0"/>
              </a:rPr>
              <a:t> and then groups these repeats into classes</a:t>
            </a:r>
          </a:p>
          <a:p>
            <a:pPr eaLnBrk="1" hangingPunct="1">
              <a:defRPr/>
            </a:pPr>
            <a:r>
              <a:rPr lang="en-US" sz="1800" i="1" dirty="0" err="1" smtClean="0">
                <a:latin typeface="Times New Roman" pitchFamily="18" charset="0"/>
              </a:rPr>
              <a:t>repeatFinder</a:t>
            </a:r>
            <a:r>
              <a:rPr lang="en-US" sz="1800" i="1" dirty="0" smtClean="0">
                <a:latin typeface="Times New Roman" pitchFamily="18" charset="0"/>
              </a:rPr>
              <a:t> </a:t>
            </a:r>
            <a:r>
              <a:rPr lang="en-US" sz="1800" dirty="0" smtClean="0">
                <a:latin typeface="Times New Roman" pitchFamily="18" charset="0"/>
              </a:rPr>
              <a:t>calls </a:t>
            </a:r>
            <a:r>
              <a:rPr lang="en-US" sz="1800" i="1" dirty="0" err="1" smtClean="0">
                <a:latin typeface="Times New Roman" pitchFamily="18" charset="0"/>
              </a:rPr>
              <a:t>REPuter</a:t>
            </a:r>
            <a:endParaRPr lang="en-US" sz="1800" dirty="0" smtClean="0">
              <a:latin typeface="Times New Roman" pitchFamily="18" charset="0"/>
            </a:endParaRPr>
          </a:p>
          <a:p>
            <a:pPr eaLnBrk="1" hangingPunct="1">
              <a:buFont typeface="Wingdings" pitchFamily="2" charset="2"/>
              <a:buNone/>
              <a:defRPr/>
            </a:pPr>
            <a:r>
              <a:rPr lang="en-US" sz="1800" i="1" dirty="0" smtClean="0">
                <a:latin typeface="Times New Roman" pitchFamily="18" charset="0"/>
              </a:rPr>
              <a:t>   </a:t>
            </a:r>
            <a:r>
              <a:rPr lang="en-US" sz="1800" dirty="0" smtClean="0">
                <a:latin typeface="Times New Roman" pitchFamily="18" charset="0"/>
              </a:rPr>
              <a:t>[Copyright© University of Bielefeld, Germany </a:t>
            </a:r>
            <a:r>
              <a:rPr lang="en-US" sz="1800" dirty="0" smtClean="0">
                <a:latin typeface="Times New Roman" pitchFamily="18" charset="0"/>
                <a:hlinkClick r:id="rId2"/>
              </a:rPr>
              <a:t>www.genomes.de</a:t>
            </a:r>
            <a:r>
              <a:rPr lang="en-US" sz="1800" dirty="0" smtClean="0">
                <a:latin typeface="Times New Roman" pitchFamily="18" charset="0"/>
              </a:rPr>
              <a:t>; Used with permission] </a:t>
            </a:r>
          </a:p>
          <a:p>
            <a:pPr eaLnBrk="1" hangingPunct="1">
              <a:buFont typeface="Wingdings" pitchFamily="2" charset="2"/>
              <a:buNone/>
              <a:defRPr/>
            </a:pPr>
            <a:r>
              <a:rPr lang="en-US" sz="1800" dirty="0" smtClean="0">
                <a:latin typeface="Times New Roman" pitchFamily="18" charset="0"/>
              </a:rPr>
              <a:t>	The results are uploaded to the </a:t>
            </a:r>
            <a:r>
              <a:rPr lang="en-US" sz="1800" dirty="0" err="1" smtClean="0">
                <a:latin typeface="Times New Roman" pitchFamily="18" charset="0"/>
              </a:rPr>
              <a:t>asm_feature</a:t>
            </a:r>
            <a:r>
              <a:rPr lang="en-US" sz="1800" dirty="0" smtClean="0">
                <a:latin typeface="Times New Roman" pitchFamily="18" charset="0"/>
              </a:rPr>
              <a:t> table in project db and can be viewed graphically using the </a:t>
            </a:r>
            <a:r>
              <a:rPr lang="en-US" sz="1800" u="sng" dirty="0" smtClean="0">
                <a:latin typeface="Times New Roman" pitchFamily="18" charset="0"/>
              </a:rPr>
              <a:t>Closure Assembly Viewer</a:t>
            </a:r>
            <a:r>
              <a:rPr lang="en-US" sz="1800" dirty="0" smtClean="0">
                <a:latin typeface="Times New Roman" pitchFamily="18" charset="0"/>
              </a:rPr>
              <a:t> and textually using the </a:t>
            </a:r>
            <a:r>
              <a:rPr lang="en-US" sz="1800" u="sng" dirty="0" smtClean="0">
                <a:latin typeface="Times New Roman" pitchFamily="18" charset="0"/>
              </a:rPr>
              <a:t>Feature pages.</a:t>
            </a:r>
          </a:p>
          <a:p>
            <a:pPr eaLnBrk="1" hangingPunct="1">
              <a:defRPr/>
            </a:pPr>
            <a:r>
              <a:rPr lang="en-US" sz="1800" dirty="0" smtClean="0">
                <a:latin typeface="Times New Roman" pitchFamily="18" charset="0"/>
              </a:rPr>
              <a:t>Usage:	</a:t>
            </a:r>
            <a:r>
              <a:rPr lang="en-US" sz="1800" i="1" dirty="0" err="1" smtClean="0">
                <a:latin typeface="Times New Roman" pitchFamily="18" charset="0"/>
              </a:rPr>
              <a:t>repeatFinder</a:t>
            </a:r>
            <a:r>
              <a:rPr lang="en-US" sz="1800" dirty="0" smtClean="0">
                <a:latin typeface="Times New Roman" pitchFamily="18" charset="0"/>
              </a:rPr>
              <a:t> [options]</a:t>
            </a:r>
          </a:p>
          <a:p>
            <a:pPr eaLnBrk="1" hangingPunct="1">
              <a:defRPr/>
            </a:pPr>
            <a:r>
              <a:rPr lang="en-US" sz="1800" dirty="0" smtClean="0">
                <a:latin typeface="Times New Roman" pitchFamily="18" charset="0"/>
              </a:rPr>
              <a:t>Example:	</a:t>
            </a:r>
            <a:r>
              <a:rPr lang="en-US" sz="1800" i="1" dirty="0" err="1" smtClean="0">
                <a:latin typeface="Times New Roman" pitchFamily="18" charset="0"/>
              </a:rPr>
              <a:t>repeatFinder</a:t>
            </a:r>
            <a:r>
              <a:rPr lang="en-US" sz="1800" dirty="0" smtClean="0">
                <a:latin typeface="Times New Roman" pitchFamily="18" charset="0"/>
              </a:rPr>
              <a:t> </a:t>
            </a:r>
            <a:r>
              <a:rPr lang="en-US" sz="1800" dirty="0" smtClean="0"/>
              <a:t> –o </a:t>
            </a:r>
            <a:r>
              <a:rPr lang="en-US" sz="1800" dirty="0" err="1" smtClean="0"/>
              <a:t>output.file</a:t>
            </a:r>
            <a:r>
              <a:rPr lang="en-US" sz="1800" dirty="0" smtClean="0"/>
              <a:t> –</a:t>
            </a:r>
            <a:r>
              <a:rPr lang="en-US" sz="1800" dirty="0" err="1" smtClean="0"/>
              <a:t>i</a:t>
            </a:r>
            <a:r>
              <a:rPr lang="en-US" sz="1800" dirty="0" smtClean="0"/>
              <a:t> 95 prefix_1.fasta</a:t>
            </a:r>
          </a:p>
          <a:p>
            <a:pPr eaLnBrk="1" hangingPunct="1">
              <a:defRPr/>
            </a:pPr>
            <a:endParaRPr lang="en-US" sz="2400" dirty="0" smtClean="0">
              <a:latin typeface="Times New Roman" pitchFamily="18" charset="0"/>
            </a:endParaRPr>
          </a:p>
        </p:txBody>
      </p:sp>
      <p:sp>
        <p:nvSpPr>
          <p:cNvPr id="4" name="Rectangle 2"/>
          <p:cNvSpPr txBox="1">
            <a:spLocks noChangeArrowheads="1"/>
          </p:cNvSpPr>
          <p:nvPr/>
        </p:nvSpPr>
        <p:spPr>
          <a:xfrm>
            <a:off x="457200" y="41910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1" u="none" strike="noStrike" kern="1200" cap="none" spc="0" normalizeH="0" baseline="0" noProof="0" smtClean="0">
                <a:ln>
                  <a:noFill/>
                </a:ln>
                <a:solidFill>
                  <a:schemeClr val="tx1"/>
                </a:solidFill>
                <a:effectLst/>
                <a:uLnTx/>
                <a:uFillTx/>
                <a:latin typeface="+mj-lt"/>
                <a:ea typeface="+mj-ea"/>
                <a:cs typeface="+mj-cs"/>
              </a:rPr>
              <a:t>printrepeats</a:t>
            </a:r>
            <a:endParaRPr kumimoji="0" lang="en-US" sz="4400" b="0" i="1" u="none" strike="noStrike" kern="1200" cap="none" spc="0" normalizeH="0" baseline="0" noProof="0" dirty="0" smtClean="0">
              <a:ln>
                <a:noFill/>
              </a:ln>
              <a:solidFill>
                <a:schemeClr val="tx1"/>
              </a:solidFill>
              <a:effectLst/>
              <a:uLnTx/>
              <a:uFillTx/>
              <a:latin typeface="+mj-lt"/>
              <a:ea typeface="+mj-ea"/>
              <a:cs typeface="+mj-cs"/>
            </a:endParaRPr>
          </a:p>
        </p:txBody>
      </p:sp>
      <p:sp>
        <p:nvSpPr>
          <p:cNvPr id="6" name="Rectangle 5"/>
          <p:cNvSpPr/>
          <p:nvPr/>
        </p:nvSpPr>
        <p:spPr>
          <a:xfrm>
            <a:off x="838200" y="5257800"/>
            <a:ext cx="7772400" cy="1200329"/>
          </a:xfrm>
          <a:prstGeom prst="rect">
            <a:avLst/>
          </a:prstGeom>
        </p:spPr>
        <p:txBody>
          <a:bodyPr wrap="square">
            <a:spAutoFit/>
          </a:bodyPr>
          <a:lstStyle/>
          <a:p>
            <a:pPr>
              <a:buFont typeface="Arial" pitchFamily="34" charset="0"/>
              <a:buChar char="•"/>
              <a:defRPr/>
            </a:pPr>
            <a:r>
              <a:rPr lang="en-US" dirty="0" smtClean="0">
                <a:latin typeface="Times New Roman" pitchFamily="18" charset="0"/>
              </a:rPr>
              <a:t> Will analyze a set of assemblies for repeats and produce both graphical representation of the repeats (threshold[s]) and repeats coordinate file (</a:t>
            </a:r>
            <a:r>
              <a:rPr lang="en-US" dirty="0" err="1" smtClean="0">
                <a:latin typeface="Times New Roman" pitchFamily="18" charset="0"/>
              </a:rPr>
              <a:t>multifastafile.repetlist</a:t>
            </a:r>
            <a:r>
              <a:rPr lang="en-US" dirty="0" smtClean="0">
                <a:latin typeface="Times New Roman" pitchFamily="18" charset="0"/>
              </a:rPr>
              <a:t>).</a:t>
            </a:r>
          </a:p>
          <a:p>
            <a:pPr>
              <a:buFont typeface="Arial" pitchFamily="34" charset="0"/>
              <a:buChar char="•"/>
              <a:defRPr/>
            </a:pPr>
            <a:r>
              <a:rPr lang="en-US" dirty="0" smtClean="0">
                <a:latin typeface="Times New Roman" pitchFamily="18" charset="0"/>
              </a:rPr>
              <a:t> Usage:	</a:t>
            </a:r>
            <a:r>
              <a:rPr lang="en-US" i="1" dirty="0" err="1" smtClean="0">
                <a:latin typeface="Times New Roman" pitchFamily="18" charset="0"/>
              </a:rPr>
              <a:t>printrepeats</a:t>
            </a:r>
            <a:r>
              <a:rPr lang="en-US" dirty="0" smtClean="0">
                <a:latin typeface="Times New Roman" pitchFamily="18" charset="0"/>
              </a:rPr>
              <a:t> [options] </a:t>
            </a:r>
            <a:r>
              <a:rPr lang="en-US" dirty="0" err="1" smtClean="0">
                <a:latin typeface="Times New Roman" pitchFamily="18" charset="0"/>
              </a:rPr>
              <a:t>multifastafile</a:t>
            </a:r>
            <a:endParaRPr lang="en-US" dirty="0" smtClean="0">
              <a:latin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a:spLocks noChangeArrowheads="1"/>
          </p:cNvSpPr>
          <p:nvPr/>
        </p:nvSpPr>
        <p:spPr bwMode="auto">
          <a:xfrm>
            <a:off x="2147197" y="444500"/>
            <a:ext cx="4581318" cy="769441"/>
          </a:xfrm>
          <a:prstGeom prst="rect">
            <a:avLst/>
          </a:prstGeom>
          <a:noFill/>
          <a:ln w="9525">
            <a:noFill/>
            <a:miter lim="800000"/>
            <a:headEnd/>
            <a:tailEnd/>
          </a:ln>
          <a:effectLst/>
        </p:spPr>
        <p:txBody>
          <a:bodyPr wrap="none">
            <a:spAutoFit/>
          </a:bodyPr>
          <a:lstStyle/>
          <a:p>
            <a:pPr algn="ctr" eaLnBrk="1" hangingPunct="1">
              <a:defRPr/>
            </a:pPr>
            <a:r>
              <a:rPr lang="en-US" sz="4400" dirty="0">
                <a:latin typeface="+mj-lt"/>
              </a:rPr>
              <a:t>What is Jumpstart?</a:t>
            </a:r>
          </a:p>
        </p:txBody>
      </p:sp>
      <p:sp>
        <p:nvSpPr>
          <p:cNvPr id="57347" name="Text Box 3"/>
          <p:cNvSpPr txBox="1">
            <a:spLocks noChangeArrowheads="1"/>
          </p:cNvSpPr>
          <p:nvPr/>
        </p:nvSpPr>
        <p:spPr bwMode="auto">
          <a:xfrm>
            <a:off x="762000" y="1676400"/>
            <a:ext cx="7924800" cy="646331"/>
          </a:xfrm>
          <a:prstGeom prst="rect">
            <a:avLst/>
          </a:prstGeom>
          <a:noFill/>
          <a:ln w="9525">
            <a:noFill/>
            <a:miter lim="800000"/>
            <a:headEnd/>
            <a:tailEnd/>
          </a:ln>
        </p:spPr>
        <p:txBody>
          <a:bodyPr>
            <a:spAutoFit/>
          </a:bodyPr>
          <a:lstStyle/>
          <a:p>
            <a:pPr eaLnBrk="1" hangingPunct="1"/>
            <a:r>
              <a:rPr lang="en-US" dirty="0"/>
              <a:t>Jumpstart assembly is assembling other reads around existing </a:t>
            </a:r>
            <a:r>
              <a:rPr lang="en-US" dirty="0" err="1"/>
              <a:t>contigs</a:t>
            </a:r>
            <a:r>
              <a:rPr lang="en-US" dirty="0"/>
              <a:t> without changing the multiple alignments of the existing </a:t>
            </a:r>
            <a:r>
              <a:rPr lang="en-US" dirty="0" err="1"/>
              <a:t>contigs</a:t>
            </a:r>
            <a:r>
              <a:rPr lang="en-US" dirty="0"/>
              <a:t>.</a:t>
            </a:r>
          </a:p>
        </p:txBody>
      </p:sp>
      <p:grpSp>
        <p:nvGrpSpPr>
          <p:cNvPr id="2" name="Group 4"/>
          <p:cNvGrpSpPr>
            <a:grpSpLocks/>
          </p:cNvGrpSpPr>
          <p:nvPr/>
        </p:nvGrpSpPr>
        <p:grpSpPr bwMode="auto">
          <a:xfrm>
            <a:off x="1371600" y="3810000"/>
            <a:ext cx="1676400" cy="152400"/>
            <a:chOff x="864" y="2400"/>
            <a:chExt cx="1056" cy="96"/>
          </a:xfrm>
        </p:grpSpPr>
        <p:sp>
          <p:nvSpPr>
            <p:cNvPr id="57383" name="Line 5"/>
            <p:cNvSpPr>
              <a:spLocks noChangeShapeType="1"/>
            </p:cNvSpPr>
            <p:nvPr/>
          </p:nvSpPr>
          <p:spPr bwMode="auto">
            <a:xfrm>
              <a:off x="864" y="2400"/>
              <a:ext cx="432" cy="0"/>
            </a:xfrm>
            <a:prstGeom prst="line">
              <a:avLst/>
            </a:prstGeom>
            <a:noFill/>
            <a:ln w="19050">
              <a:solidFill>
                <a:srgbClr val="CC3300"/>
              </a:solidFill>
              <a:miter lim="800000"/>
              <a:headEnd/>
              <a:tailEnd/>
            </a:ln>
          </p:spPr>
          <p:txBody>
            <a:bodyPr wrap="none"/>
            <a:lstStyle/>
            <a:p>
              <a:endParaRPr lang="en-US"/>
            </a:p>
          </p:txBody>
        </p:sp>
        <p:sp>
          <p:nvSpPr>
            <p:cNvPr id="57384" name="Line 6"/>
            <p:cNvSpPr>
              <a:spLocks noChangeShapeType="1"/>
            </p:cNvSpPr>
            <p:nvPr/>
          </p:nvSpPr>
          <p:spPr bwMode="auto">
            <a:xfrm>
              <a:off x="960" y="2448"/>
              <a:ext cx="432" cy="0"/>
            </a:xfrm>
            <a:prstGeom prst="line">
              <a:avLst/>
            </a:prstGeom>
            <a:noFill/>
            <a:ln w="19050">
              <a:solidFill>
                <a:srgbClr val="CC3300"/>
              </a:solidFill>
              <a:miter lim="800000"/>
              <a:headEnd/>
              <a:tailEnd/>
            </a:ln>
          </p:spPr>
          <p:txBody>
            <a:bodyPr wrap="none"/>
            <a:lstStyle/>
            <a:p>
              <a:endParaRPr lang="en-US"/>
            </a:p>
          </p:txBody>
        </p:sp>
        <p:sp>
          <p:nvSpPr>
            <p:cNvPr id="57385" name="Line 7"/>
            <p:cNvSpPr>
              <a:spLocks noChangeShapeType="1"/>
            </p:cNvSpPr>
            <p:nvPr/>
          </p:nvSpPr>
          <p:spPr bwMode="auto">
            <a:xfrm>
              <a:off x="1344" y="2400"/>
              <a:ext cx="432" cy="0"/>
            </a:xfrm>
            <a:prstGeom prst="line">
              <a:avLst/>
            </a:prstGeom>
            <a:noFill/>
            <a:ln w="19050">
              <a:solidFill>
                <a:srgbClr val="CC3300"/>
              </a:solidFill>
              <a:miter lim="800000"/>
              <a:headEnd/>
              <a:tailEnd/>
            </a:ln>
          </p:spPr>
          <p:txBody>
            <a:bodyPr wrap="none"/>
            <a:lstStyle/>
            <a:p>
              <a:endParaRPr lang="en-US"/>
            </a:p>
          </p:txBody>
        </p:sp>
        <p:sp>
          <p:nvSpPr>
            <p:cNvPr id="57386" name="Line 8"/>
            <p:cNvSpPr>
              <a:spLocks noChangeShapeType="1"/>
            </p:cNvSpPr>
            <p:nvPr/>
          </p:nvSpPr>
          <p:spPr bwMode="auto">
            <a:xfrm>
              <a:off x="1200" y="2496"/>
              <a:ext cx="432" cy="0"/>
            </a:xfrm>
            <a:prstGeom prst="line">
              <a:avLst/>
            </a:prstGeom>
            <a:noFill/>
            <a:ln w="19050">
              <a:solidFill>
                <a:srgbClr val="CC3300"/>
              </a:solidFill>
              <a:miter lim="800000"/>
              <a:headEnd/>
              <a:tailEnd/>
            </a:ln>
          </p:spPr>
          <p:txBody>
            <a:bodyPr wrap="none"/>
            <a:lstStyle/>
            <a:p>
              <a:endParaRPr lang="en-US"/>
            </a:p>
          </p:txBody>
        </p:sp>
        <p:sp>
          <p:nvSpPr>
            <p:cNvPr id="57387" name="Line 9"/>
            <p:cNvSpPr>
              <a:spLocks noChangeShapeType="1"/>
            </p:cNvSpPr>
            <p:nvPr/>
          </p:nvSpPr>
          <p:spPr bwMode="auto">
            <a:xfrm>
              <a:off x="1488" y="2448"/>
              <a:ext cx="432" cy="0"/>
            </a:xfrm>
            <a:prstGeom prst="line">
              <a:avLst/>
            </a:prstGeom>
            <a:noFill/>
            <a:ln w="19050">
              <a:solidFill>
                <a:srgbClr val="CC3300"/>
              </a:solidFill>
              <a:miter lim="800000"/>
              <a:headEnd/>
              <a:tailEnd/>
            </a:ln>
          </p:spPr>
          <p:txBody>
            <a:bodyPr wrap="none"/>
            <a:lstStyle/>
            <a:p>
              <a:endParaRPr lang="en-US"/>
            </a:p>
          </p:txBody>
        </p:sp>
      </p:grpSp>
      <p:grpSp>
        <p:nvGrpSpPr>
          <p:cNvPr id="3" name="Group 10"/>
          <p:cNvGrpSpPr>
            <a:grpSpLocks/>
          </p:cNvGrpSpPr>
          <p:nvPr/>
        </p:nvGrpSpPr>
        <p:grpSpPr bwMode="auto">
          <a:xfrm>
            <a:off x="3733800" y="3810000"/>
            <a:ext cx="1600200" cy="152400"/>
            <a:chOff x="2352" y="2400"/>
            <a:chExt cx="1008" cy="96"/>
          </a:xfrm>
        </p:grpSpPr>
        <p:sp>
          <p:nvSpPr>
            <p:cNvPr id="57378" name="Line 11"/>
            <p:cNvSpPr>
              <a:spLocks noChangeShapeType="1"/>
            </p:cNvSpPr>
            <p:nvPr/>
          </p:nvSpPr>
          <p:spPr bwMode="auto">
            <a:xfrm>
              <a:off x="2400" y="2400"/>
              <a:ext cx="432" cy="0"/>
            </a:xfrm>
            <a:prstGeom prst="line">
              <a:avLst/>
            </a:prstGeom>
            <a:noFill/>
            <a:ln w="19050">
              <a:solidFill>
                <a:srgbClr val="0000CC"/>
              </a:solidFill>
              <a:miter lim="800000"/>
              <a:headEnd/>
              <a:tailEnd/>
            </a:ln>
          </p:spPr>
          <p:txBody>
            <a:bodyPr wrap="none"/>
            <a:lstStyle/>
            <a:p>
              <a:endParaRPr lang="en-US"/>
            </a:p>
          </p:txBody>
        </p:sp>
        <p:sp>
          <p:nvSpPr>
            <p:cNvPr id="57379" name="Line 12"/>
            <p:cNvSpPr>
              <a:spLocks noChangeShapeType="1"/>
            </p:cNvSpPr>
            <p:nvPr/>
          </p:nvSpPr>
          <p:spPr bwMode="auto">
            <a:xfrm>
              <a:off x="2544" y="2448"/>
              <a:ext cx="432" cy="0"/>
            </a:xfrm>
            <a:prstGeom prst="line">
              <a:avLst/>
            </a:prstGeom>
            <a:noFill/>
            <a:ln w="19050">
              <a:solidFill>
                <a:srgbClr val="0000CC"/>
              </a:solidFill>
              <a:miter lim="800000"/>
              <a:headEnd/>
              <a:tailEnd/>
            </a:ln>
          </p:spPr>
          <p:txBody>
            <a:bodyPr wrap="none"/>
            <a:lstStyle/>
            <a:p>
              <a:endParaRPr lang="en-US"/>
            </a:p>
          </p:txBody>
        </p:sp>
        <p:sp>
          <p:nvSpPr>
            <p:cNvPr id="57380" name="Line 13"/>
            <p:cNvSpPr>
              <a:spLocks noChangeShapeType="1"/>
            </p:cNvSpPr>
            <p:nvPr/>
          </p:nvSpPr>
          <p:spPr bwMode="auto">
            <a:xfrm>
              <a:off x="2352" y="2496"/>
              <a:ext cx="432" cy="0"/>
            </a:xfrm>
            <a:prstGeom prst="line">
              <a:avLst/>
            </a:prstGeom>
            <a:noFill/>
            <a:ln w="19050">
              <a:solidFill>
                <a:srgbClr val="0000CC"/>
              </a:solidFill>
              <a:miter lim="800000"/>
              <a:headEnd/>
              <a:tailEnd/>
            </a:ln>
          </p:spPr>
          <p:txBody>
            <a:bodyPr wrap="none"/>
            <a:lstStyle/>
            <a:p>
              <a:endParaRPr lang="en-US"/>
            </a:p>
          </p:txBody>
        </p:sp>
        <p:sp>
          <p:nvSpPr>
            <p:cNvPr id="57381" name="Line 14"/>
            <p:cNvSpPr>
              <a:spLocks noChangeShapeType="1"/>
            </p:cNvSpPr>
            <p:nvPr/>
          </p:nvSpPr>
          <p:spPr bwMode="auto">
            <a:xfrm>
              <a:off x="2880" y="2496"/>
              <a:ext cx="432" cy="0"/>
            </a:xfrm>
            <a:prstGeom prst="line">
              <a:avLst/>
            </a:prstGeom>
            <a:noFill/>
            <a:ln w="19050">
              <a:solidFill>
                <a:srgbClr val="0000CC"/>
              </a:solidFill>
              <a:miter lim="800000"/>
              <a:headEnd/>
              <a:tailEnd/>
            </a:ln>
          </p:spPr>
          <p:txBody>
            <a:bodyPr wrap="none"/>
            <a:lstStyle/>
            <a:p>
              <a:endParaRPr lang="en-US"/>
            </a:p>
          </p:txBody>
        </p:sp>
        <p:sp>
          <p:nvSpPr>
            <p:cNvPr id="57382" name="Line 15"/>
            <p:cNvSpPr>
              <a:spLocks noChangeShapeType="1"/>
            </p:cNvSpPr>
            <p:nvPr/>
          </p:nvSpPr>
          <p:spPr bwMode="auto">
            <a:xfrm>
              <a:off x="2928" y="2400"/>
              <a:ext cx="432" cy="0"/>
            </a:xfrm>
            <a:prstGeom prst="line">
              <a:avLst/>
            </a:prstGeom>
            <a:noFill/>
            <a:ln w="19050">
              <a:solidFill>
                <a:srgbClr val="0000CC"/>
              </a:solidFill>
              <a:miter lim="800000"/>
              <a:headEnd/>
              <a:tailEnd/>
            </a:ln>
          </p:spPr>
          <p:txBody>
            <a:bodyPr wrap="none"/>
            <a:lstStyle/>
            <a:p>
              <a:endParaRPr lang="en-US"/>
            </a:p>
          </p:txBody>
        </p:sp>
      </p:grpSp>
      <p:sp>
        <p:nvSpPr>
          <p:cNvPr id="57350" name="Line 16"/>
          <p:cNvSpPr>
            <a:spLocks noChangeShapeType="1"/>
          </p:cNvSpPr>
          <p:nvPr/>
        </p:nvSpPr>
        <p:spPr bwMode="auto">
          <a:xfrm flipV="1">
            <a:off x="6705600" y="3657600"/>
            <a:ext cx="609600" cy="152400"/>
          </a:xfrm>
          <a:prstGeom prst="line">
            <a:avLst/>
          </a:prstGeom>
          <a:noFill/>
          <a:ln w="19050">
            <a:solidFill>
              <a:schemeClr val="tx1"/>
            </a:solidFill>
            <a:miter lim="800000"/>
            <a:headEnd/>
            <a:tailEnd/>
          </a:ln>
        </p:spPr>
        <p:txBody>
          <a:bodyPr wrap="none"/>
          <a:lstStyle/>
          <a:p>
            <a:endParaRPr lang="en-US"/>
          </a:p>
        </p:txBody>
      </p:sp>
      <p:sp>
        <p:nvSpPr>
          <p:cNvPr id="57351" name="AutoShape 17"/>
          <p:cNvSpPr>
            <a:spLocks noChangeArrowheads="1"/>
          </p:cNvSpPr>
          <p:nvPr/>
        </p:nvSpPr>
        <p:spPr bwMode="auto">
          <a:xfrm>
            <a:off x="3200400" y="3733800"/>
            <a:ext cx="304800" cy="304800"/>
          </a:xfrm>
          <a:prstGeom prst="plus">
            <a:avLst>
              <a:gd name="adj" fmla="val 25000"/>
            </a:avLst>
          </a:prstGeom>
          <a:solidFill>
            <a:schemeClr val="accent1"/>
          </a:solidFill>
          <a:ln w="9525">
            <a:solidFill>
              <a:schemeClr val="tx1"/>
            </a:solidFill>
            <a:miter lim="800000"/>
            <a:headEnd/>
            <a:tailEnd/>
          </a:ln>
        </p:spPr>
        <p:txBody>
          <a:bodyPr wrap="none" anchor="ctr"/>
          <a:lstStyle/>
          <a:p>
            <a:endParaRPr lang="en-US"/>
          </a:p>
        </p:txBody>
      </p:sp>
      <p:sp>
        <p:nvSpPr>
          <p:cNvPr id="57352" name="AutoShape 18"/>
          <p:cNvSpPr>
            <a:spLocks noChangeArrowheads="1"/>
          </p:cNvSpPr>
          <p:nvPr/>
        </p:nvSpPr>
        <p:spPr bwMode="auto">
          <a:xfrm>
            <a:off x="5638800" y="3733800"/>
            <a:ext cx="304800" cy="304800"/>
          </a:xfrm>
          <a:prstGeom prst="plus">
            <a:avLst>
              <a:gd name="adj" fmla="val 25000"/>
            </a:avLst>
          </a:prstGeom>
          <a:solidFill>
            <a:schemeClr val="accent1"/>
          </a:solidFill>
          <a:ln w="9525">
            <a:solidFill>
              <a:schemeClr val="tx1"/>
            </a:solidFill>
            <a:miter lim="800000"/>
            <a:headEnd/>
            <a:tailEnd/>
          </a:ln>
        </p:spPr>
        <p:txBody>
          <a:bodyPr wrap="none" anchor="ctr"/>
          <a:lstStyle/>
          <a:p>
            <a:endParaRPr lang="en-US"/>
          </a:p>
        </p:txBody>
      </p:sp>
      <p:sp>
        <p:nvSpPr>
          <p:cNvPr id="57353" name="AutoShape 19"/>
          <p:cNvSpPr>
            <a:spLocks noChangeArrowheads="1"/>
          </p:cNvSpPr>
          <p:nvPr/>
        </p:nvSpPr>
        <p:spPr bwMode="auto">
          <a:xfrm>
            <a:off x="4267200" y="4267200"/>
            <a:ext cx="304800" cy="762000"/>
          </a:xfrm>
          <a:prstGeom prst="downArrow">
            <a:avLst>
              <a:gd name="adj1" fmla="val 50000"/>
              <a:gd name="adj2" fmla="val 62500"/>
            </a:avLst>
          </a:prstGeom>
          <a:solidFill>
            <a:srgbClr val="E77FD6"/>
          </a:solidFill>
          <a:ln w="9525">
            <a:solidFill>
              <a:schemeClr val="tx1"/>
            </a:solidFill>
            <a:miter lim="800000"/>
            <a:headEnd/>
            <a:tailEnd/>
          </a:ln>
        </p:spPr>
        <p:txBody>
          <a:bodyPr wrap="none" anchor="ctr"/>
          <a:lstStyle/>
          <a:p>
            <a:endParaRPr lang="en-US"/>
          </a:p>
        </p:txBody>
      </p:sp>
      <p:grpSp>
        <p:nvGrpSpPr>
          <p:cNvPr id="4" name="Group 20"/>
          <p:cNvGrpSpPr>
            <a:grpSpLocks/>
          </p:cNvGrpSpPr>
          <p:nvPr/>
        </p:nvGrpSpPr>
        <p:grpSpPr bwMode="auto">
          <a:xfrm>
            <a:off x="2514600" y="5562600"/>
            <a:ext cx="1676400" cy="152400"/>
            <a:chOff x="864" y="2400"/>
            <a:chExt cx="1056" cy="96"/>
          </a:xfrm>
        </p:grpSpPr>
        <p:sp>
          <p:nvSpPr>
            <p:cNvPr id="57373" name="Line 21"/>
            <p:cNvSpPr>
              <a:spLocks noChangeShapeType="1"/>
            </p:cNvSpPr>
            <p:nvPr/>
          </p:nvSpPr>
          <p:spPr bwMode="auto">
            <a:xfrm>
              <a:off x="864" y="2400"/>
              <a:ext cx="432" cy="0"/>
            </a:xfrm>
            <a:prstGeom prst="line">
              <a:avLst/>
            </a:prstGeom>
            <a:noFill/>
            <a:ln w="19050">
              <a:solidFill>
                <a:srgbClr val="CC3300"/>
              </a:solidFill>
              <a:miter lim="800000"/>
              <a:headEnd/>
              <a:tailEnd/>
            </a:ln>
          </p:spPr>
          <p:txBody>
            <a:bodyPr wrap="none"/>
            <a:lstStyle/>
            <a:p>
              <a:endParaRPr lang="en-US"/>
            </a:p>
          </p:txBody>
        </p:sp>
        <p:sp>
          <p:nvSpPr>
            <p:cNvPr id="57374" name="Line 22"/>
            <p:cNvSpPr>
              <a:spLocks noChangeShapeType="1"/>
            </p:cNvSpPr>
            <p:nvPr/>
          </p:nvSpPr>
          <p:spPr bwMode="auto">
            <a:xfrm>
              <a:off x="960" y="2448"/>
              <a:ext cx="432" cy="0"/>
            </a:xfrm>
            <a:prstGeom prst="line">
              <a:avLst/>
            </a:prstGeom>
            <a:noFill/>
            <a:ln w="19050">
              <a:solidFill>
                <a:srgbClr val="CC3300"/>
              </a:solidFill>
              <a:miter lim="800000"/>
              <a:headEnd/>
              <a:tailEnd/>
            </a:ln>
          </p:spPr>
          <p:txBody>
            <a:bodyPr wrap="none"/>
            <a:lstStyle/>
            <a:p>
              <a:endParaRPr lang="en-US"/>
            </a:p>
          </p:txBody>
        </p:sp>
        <p:sp>
          <p:nvSpPr>
            <p:cNvPr id="57375" name="Line 23"/>
            <p:cNvSpPr>
              <a:spLocks noChangeShapeType="1"/>
            </p:cNvSpPr>
            <p:nvPr/>
          </p:nvSpPr>
          <p:spPr bwMode="auto">
            <a:xfrm>
              <a:off x="1344" y="2400"/>
              <a:ext cx="432" cy="0"/>
            </a:xfrm>
            <a:prstGeom prst="line">
              <a:avLst/>
            </a:prstGeom>
            <a:noFill/>
            <a:ln w="19050">
              <a:solidFill>
                <a:srgbClr val="CC3300"/>
              </a:solidFill>
              <a:miter lim="800000"/>
              <a:headEnd/>
              <a:tailEnd/>
            </a:ln>
          </p:spPr>
          <p:txBody>
            <a:bodyPr wrap="none"/>
            <a:lstStyle/>
            <a:p>
              <a:endParaRPr lang="en-US"/>
            </a:p>
          </p:txBody>
        </p:sp>
        <p:sp>
          <p:nvSpPr>
            <p:cNvPr id="57376" name="Line 24"/>
            <p:cNvSpPr>
              <a:spLocks noChangeShapeType="1"/>
            </p:cNvSpPr>
            <p:nvPr/>
          </p:nvSpPr>
          <p:spPr bwMode="auto">
            <a:xfrm>
              <a:off x="1200" y="2496"/>
              <a:ext cx="432" cy="0"/>
            </a:xfrm>
            <a:prstGeom prst="line">
              <a:avLst/>
            </a:prstGeom>
            <a:noFill/>
            <a:ln w="19050">
              <a:solidFill>
                <a:srgbClr val="CC3300"/>
              </a:solidFill>
              <a:miter lim="800000"/>
              <a:headEnd/>
              <a:tailEnd/>
            </a:ln>
          </p:spPr>
          <p:txBody>
            <a:bodyPr wrap="none"/>
            <a:lstStyle/>
            <a:p>
              <a:endParaRPr lang="en-US"/>
            </a:p>
          </p:txBody>
        </p:sp>
        <p:sp>
          <p:nvSpPr>
            <p:cNvPr id="57377" name="Line 25"/>
            <p:cNvSpPr>
              <a:spLocks noChangeShapeType="1"/>
            </p:cNvSpPr>
            <p:nvPr/>
          </p:nvSpPr>
          <p:spPr bwMode="auto">
            <a:xfrm>
              <a:off x="1488" y="2448"/>
              <a:ext cx="432" cy="0"/>
            </a:xfrm>
            <a:prstGeom prst="line">
              <a:avLst/>
            </a:prstGeom>
            <a:noFill/>
            <a:ln w="19050">
              <a:solidFill>
                <a:srgbClr val="CC3300"/>
              </a:solidFill>
              <a:miter lim="800000"/>
              <a:headEnd/>
              <a:tailEnd/>
            </a:ln>
          </p:spPr>
          <p:txBody>
            <a:bodyPr wrap="none"/>
            <a:lstStyle/>
            <a:p>
              <a:endParaRPr lang="en-US"/>
            </a:p>
          </p:txBody>
        </p:sp>
      </p:grpSp>
      <p:grpSp>
        <p:nvGrpSpPr>
          <p:cNvPr id="5" name="Group 26"/>
          <p:cNvGrpSpPr>
            <a:grpSpLocks/>
          </p:cNvGrpSpPr>
          <p:nvPr/>
        </p:nvGrpSpPr>
        <p:grpSpPr bwMode="auto">
          <a:xfrm>
            <a:off x="4724400" y="5562600"/>
            <a:ext cx="1600200" cy="152400"/>
            <a:chOff x="2352" y="2400"/>
            <a:chExt cx="1008" cy="96"/>
          </a:xfrm>
        </p:grpSpPr>
        <p:sp>
          <p:nvSpPr>
            <p:cNvPr id="57368" name="Line 27"/>
            <p:cNvSpPr>
              <a:spLocks noChangeShapeType="1"/>
            </p:cNvSpPr>
            <p:nvPr/>
          </p:nvSpPr>
          <p:spPr bwMode="auto">
            <a:xfrm>
              <a:off x="2400" y="2400"/>
              <a:ext cx="432" cy="0"/>
            </a:xfrm>
            <a:prstGeom prst="line">
              <a:avLst/>
            </a:prstGeom>
            <a:noFill/>
            <a:ln w="19050">
              <a:solidFill>
                <a:srgbClr val="0000CC"/>
              </a:solidFill>
              <a:miter lim="800000"/>
              <a:headEnd/>
              <a:tailEnd/>
            </a:ln>
          </p:spPr>
          <p:txBody>
            <a:bodyPr wrap="none"/>
            <a:lstStyle/>
            <a:p>
              <a:endParaRPr lang="en-US"/>
            </a:p>
          </p:txBody>
        </p:sp>
        <p:sp>
          <p:nvSpPr>
            <p:cNvPr id="57369" name="Line 28"/>
            <p:cNvSpPr>
              <a:spLocks noChangeShapeType="1"/>
            </p:cNvSpPr>
            <p:nvPr/>
          </p:nvSpPr>
          <p:spPr bwMode="auto">
            <a:xfrm>
              <a:off x="2544" y="2448"/>
              <a:ext cx="432" cy="0"/>
            </a:xfrm>
            <a:prstGeom prst="line">
              <a:avLst/>
            </a:prstGeom>
            <a:noFill/>
            <a:ln w="19050">
              <a:solidFill>
                <a:srgbClr val="0000CC"/>
              </a:solidFill>
              <a:miter lim="800000"/>
              <a:headEnd/>
              <a:tailEnd/>
            </a:ln>
          </p:spPr>
          <p:txBody>
            <a:bodyPr wrap="none"/>
            <a:lstStyle/>
            <a:p>
              <a:endParaRPr lang="en-US"/>
            </a:p>
          </p:txBody>
        </p:sp>
        <p:sp>
          <p:nvSpPr>
            <p:cNvPr id="57370" name="Line 29"/>
            <p:cNvSpPr>
              <a:spLocks noChangeShapeType="1"/>
            </p:cNvSpPr>
            <p:nvPr/>
          </p:nvSpPr>
          <p:spPr bwMode="auto">
            <a:xfrm>
              <a:off x="2352" y="2496"/>
              <a:ext cx="432" cy="0"/>
            </a:xfrm>
            <a:prstGeom prst="line">
              <a:avLst/>
            </a:prstGeom>
            <a:noFill/>
            <a:ln w="19050">
              <a:solidFill>
                <a:srgbClr val="0000CC"/>
              </a:solidFill>
              <a:miter lim="800000"/>
              <a:headEnd/>
              <a:tailEnd/>
            </a:ln>
          </p:spPr>
          <p:txBody>
            <a:bodyPr wrap="none"/>
            <a:lstStyle/>
            <a:p>
              <a:endParaRPr lang="en-US"/>
            </a:p>
          </p:txBody>
        </p:sp>
        <p:sp>
          <p:nvSpPr>
            <p:cNvPr id="57371" name="Line 30"/>
            <p:cNvSpPr>
              <a:spLocks noChangeShapeType="1"/>
            </p:cNvSpPr>
            <p:nvPr/>
          </p:nvSpPr>
          <p:spPr bwMode="auto">
            <a:xfrm>
              <a:off x="2880" y="2496"/>
              <a:ext cx="432" cy="0"/>
            </a:xfrm>
            <a:prstGeom prst="line">
              <a:avLst/>
            </a:prstGeom>
            <a:noFill/>
            <a:ln w="19050">
              <a:solidFill>
                <a:srgbClr val="0000CC"/>
              </a:solidFill>
              <a:miter lim="800000"/>
              <a:headEnd/>
              <a:tailEnd/>
            </a:ln>
          </p:spPr>
          <p:txBody>
            <a:bodyPr wrap="none"/>
            <a:lstStyle/>
            <a:p>
              <a:endParaRPr lang="en-US"/>
            </a:p>
          </p:txBody>
        </p:sp>
        <p:sp>
          <p:nvSpPr>
            <p:cNvPr id="57372" name="Line 31"/>
            <p:cNvSpPr>
              <a:spLocks noChangeShapeType="1"/>
            </p:cNvSpPr>
            <p:nvPr/>
          </p:nvSpPr>
          <p:spPr bwMode="auto">
            <a:xfrm>
              <a:off x="2928" y="2400"/>
              <a:ext cx="432" cy="0"/>
            </a:xfrm>
            <a:prstGeom prst="line">
              <a:avLst/>
            </a:prstGeom>
            <a:noFill/>
            <a:ln w="19050">
              <a:solidFill>
                <a:srgbClr val="0000CC"/>
              </a:solidFill>
              <a:miter lim="800000"/>
              <a:headEnd/>
              <a:tailEnd/>
            </a:ln>
          </p:spPr>
          <p:txBody>
            <a:bodyPr wrap="none"/>
            <a:lstStyle/>
            <a:p>
              <a:endParaRPr lang="en-US"/>
            </a:p>
          </p:txBody>
        </p:sp>
      </p:grpSp>
      <p:sp>
        <p:nvSpPr>
          <p:cNvPr id="57356" name="Line 32"/>
          <p:cNvSpPr>
            <a:spLocks noChangeShapeType="1"/>
          </p:cNvSpPr>
          <p:nvPr/>
        </p:nvSpPr>
        <p:spPr bwMode="auto">
          <a:xfrm>
            <a:off x="6248400" y="3733800"/>
            <a:ext cx="609600" cy="228600"/>
          </a:xfrm>
          <a:prstGeom prst="line">
            <a:avLst/>
          </a:prstGeom>
          <a:noFill/>
          <a:ln w="19050">
            <a:solidFill>
              <a:schemeClr val="tx1"/>
            </a:solidFill>
            <a:miter lim="800000"/>
            <a:headEnd/>
            <a:tailEnd/>
          </a:ln>
        </p:spPr>
        <p:txBody>
          <a:bodyPr wrap="none"/>
          <a:lstStyle/>
          <a:p>
            <a:endParaRPr lang="en-US"/>
          </a:p>
        </p:txBody>
      </p:sp>
      <p:sp>
        <p:nvSpPr>
          <p:cNvPr id="57357" name="Line 33"/>
          <p:cNvSpPr>
            <a:spLocks noChangeShapeType="1"/>
          </p:cNvSpPr>
          <p:nvPr/>
        </p:nvSpPr>
        <p:spPr bwMode="auto">
          <a:xfrm>
            <a:off x="6705600" y="4114800"/>
            <a:ext cx="533400" cy="76200"/>
          </a:xfrm>
          <a:prstGeom prst="line">
            <a:avLst/>
          </a:prstGeom>
          <a:noFill/>
          <a:ln w="19050">
            <a:solidFill>
              <a:schemeClr val="tx1"/>
            </a:solidFill>
            <a:miter lim="800000"/>
            <a:headEnd/>
            <a:tailEnd/>
          </a:ln>
        </p:spPr>
        <p:txBody>
          <a:bodyPr wrap="none"/>
          <a:lstStyle/>
          <a:p>
            <a:endParaRPr lang="en-US"/>
          </a:p>
        </p:txBody>
      </p:sp>
      <p:sp>
        <p:nvSpPr>
          <p:cNvPr id="57358" name="Line 34"/>
          <p:cNvSpPr>
            <a:spLocks noChangeShapeType="1"/>
          </p:cNvSpPr>
          <p:nvPr/>
        </p:nvSpPr>
        <p:spPr bwMode="auto">
          <a:xfrm flipV="1">
            <a:off x="7086600" y="3657600"/>
            <a:ext cx="304800" cy="304800"/>
          </a:xfrm>
          <a:prstGeom prst="line">
            <a:avLst/>
          </a:prstGeom>
          <a:noFill/>
          <a:ln w="19050">
            <a:solidFill>
              <a:schemeClr val="tx1"/>
            </a:solidFill>
            <a:miter lim="800000"/>
            <a:headEnd/>
            <a:tailEnd/>
          </a:ln>
        </p:spPr>
        <p:txBody>
          <a:bodyPr wrap="none"/>
          <a:lstStyle/>
          <a:p>
            <a:endParaRPr lang="en-US"/>
          </a:p>
        </p:txBody>
      </p:sp>
      <p:sp>
        <p:nvSpPr>
          <p:cNvPr id="57359" name="Line 35"/>
          <p:cNvSpPr>
            <a:spLocks noChangeShapeType="1"/>
          </p:cNvSpPr>
          <p:nvPr/>
        </p:nvSpPr>
        <p:spPr bwMode="auto">
          <a:xfrm flipV="1">
            <a:off x="7086600" y="3962400"/>
            <a:ext cx="457200" cy="152400"/>
          </a:xfrm>
          <a:prstGeom prst="line">
            <a:avLst/>
          </a:prstGeom>
          <a:noFill/>
          <a:ln w="19050">
            <a:solidFill>
              <a:schemeClr val="tx1"/>
            </a:solidFill>
            <a:miter lim="800000"/>
            <a:headEnd/>
            <a:tailEnd/>
          </a:ln>
        </p:spPr>
        <p:txBody>
          <a:bodyPr wrap="none"/>
          <a:lstStyle/>
          <a:p>
            <a:endParaRPr lang="en-US"/>
          </a:p>
        </p:txBody>
      </p:sp>
      <p:sp>
        <p:nvSpPr>
          <p:cNvPr id="57360" name="Line 36"/>
          <p:cNvSpPr>
            <a:spLocks noChangeShapeType="1"/>
          </p:cNvSpPr>
          <p:nvPr/>
        </p:nvSpPr>
        <p:spPr bwMode="auto">
          <a:xfrm>
            <a:off x="4038600" y="5562600"/>
            <a:ext cx="533400" cy="0"/>
          </a:xfrm>
          <a:prstGeom prst="line">
            <a:avLst/>
          </a:prstGeom>
          <a:noFill/>
          <a:ln w="19050">
            <a:solidFill>
              <a:schemeClr val="tx1"/>
            </a:solidFill>
            <a:miter lim="800000"/>
            <a:headEnd/>
            <a:tailEnd/>
          </a:ln>
        </p:spPr>
        <p:txBody>
          <a:bodyPr wrap="none"/>
          <a:lstStyle/>
          <a:p>
            <a:endParaRPr lang="en-US"/>
          </a:p>
        </p:txBody>
      </p:sp>
      <p:sp>
        <p:nvSpPr>
          <p:cNvPr id="57361" name="Line 37"/>
          <p:cNvSpPr>
            <a:spLocks noChangeShapeType="1"/>
          </p:cNvSpPr>
          <p:nvPr/>
        </p:nvSpPr>
        <p:spPr bwMode="auto">
          <a:xfrm flipV="1">
            <a:off x="4267200" y="5638800"/>
            <a:ext cx="685800" cy="0"/>
          </a:xfrm>
          <a:prstGeom prst="line">
            <a:avLst/>
          </a:prstGeom>
          <a:noFill/>
          <a:ln w="19050">
            <a:solidFill>
              <a:schemeClr val="tx1"/>
            </a:solidFill>
            <a:miter lim="800000"/>
            <a:headEnd/>
            <a:tailEnd/>
          </a:ln>
        </p:spPr>
        <p:txBody>
          <a:bodyPr wrap="none"/>
          <a:lstStyle/>
          <a:p>
            <a:endParaRPr lang="en-US"/>
          </a:p>
        </p:txBody>
      </p:sp>
      <p:sp>
        <p:nvSpPr>
          <p:cNvPr id="57362" name="Line 38"/>
          <p:cNvSpPr>
            <a:spLocks noChangeShapeType="1"/>
          </p:cNvSpPr>
          <p:nvPr/>
        </p:nvSpPr>
        <p:spPr bwMode="auto">
          <a:xfrm flipV="1">
            <a:off x="4191000" y="5715000"/>
            <a:ext cx="457200" cy="0"/>
          </a:xfrm>
          <a:prstGeom prst="line">
            <a:avLst/>
          </a:prstGeom>
          <a:noFill/>
          <a:ln w="19050">
            <a:solidFill>
              <a:schemeClr val="tx1"/>
            </a:solidFill>
            <a:miter lim="800000"/>
            <a:headEnd/>
            <a:tailEnd/>
          </a:ln>
        </p:spPr>
        <p:txBody>
          <a:bodyPr wrap="none"/>
          <a:lstStyle/>
          <a:p>
            <a:endParaRPr lang="en-US"/>
          </a:p>
        </p:txBody>
      </p:sp>
      <p:sp>
        <p:nvSpPr>
          <p:cNvPr id="57363" name="Line 39"/>
          <p:cNvSpPr>
            <a:spLocks noChangeShapeType="1"/>
          </p:cNvSpPr>
          <p:nvPr/>
        </p:nvSpPr>
        <p:spPr bwMode="auto">
          <a:xfrm flipV="1">
            <a:off x="3886200" y="5791200"/>
            <a:ext cx="609600" cy="0"/>
          </a:xfrm>
          <a:prstGeom prst="line">
            <a:avLst/>
          </a:prstGeom>
          <a:noFill/>
          <a:ln w="19050">
            <a:solidFill>
              <a:schemeClr val="tx1"/>
            </a:solidFill>
            <a:miter lim="800000"/>
            <a:headEnd/>
            <a:tailEnd/>
          </a:ln>
        </p:spPr>
        <p:txBody>
          <a:bodyPr wrap="none"/>
          <a:lstStyle/>
          <a:p>
            <a:endParaRPr lang="en-US"/>
          </a:p>
        </p:txBody>
      </p:sp>
      <p:sp>
        <p:nvSpPr>
          <p:cNvPr id="57364" name="Text Box 40"/>
          <p:cNvSpPr txBox="1">
            <a:spLocks noChangeArrowheads="1"/>
          </p:cNvSpPr>
          <p:nvPr/>
        </p:nvSpPr>
        <p:spPr bwMode="auto">
          <a:xfrm>
            <a:off x="1752600" y="3352800"/>
            <a:ext cx="890588" cy="336550"/>
          </a:xfrm>
          <a:prstGeom prst="rect">
            <a:avLst/>
          </a:prstGeom>
          <a:noFill/>
          <a:ln w="9525">
            <a:noFill/>
            <a:miter lim="800000"/>
            <a:headEnd/>
            <a:tailEnd/>
          </a:ln>
        </p:spPr>
        <p:txBody>
          <a:bodyPr wrap="none">
            <a:spAutoFit/>
          </a:bodyPr>
          <a:lstStyle/>
          <a:p>
            <a:pPr eaLnBrk="1" hangingPunct="1"/>
            <a:r>
              <a:rPr lang="en-US">
                <a:latin typeface="Times New Roman" pitchFamily="18" charset="0"/>
              </a:rPr>
              <a:t>Contig 1</a:t>
            </a:r>
          </a:p>
        </p:txBody>
      </p:sp>
      <p:sp>
        <p:nvSpPr>
          <p:cNvPr id="57365" name="Text Box 41"/>
          <p:cNvSpPr txBox="1">
            <a:spLocks noChangeArrowheads="1"/>
          </p:cNvSpPr>
          <p:nvPr/>
        </p:nvSpPr>
        <p:spPr bwMode="auto">
          <a:xfrm>
            <a:off x="3962400" y="5943600"/>
            <a:ext cx="1208088" cy="336550"/>
          </a:xfrm>
          <a:prstGeom prst="rect">
            <a:avLst/>
          </a:prstGeom>
          <a:noFill/>
          <a:ln w="9525">
            <a:noFill/>
            <a:miter lim="800000"/>
            <a:headEnd/>
            <a:tailEnd/>
          </a:ln>
        </p:spPr>
        <p:txBody>
          <a:bodyPr wrap="none">
            <a:spAutoFit/>
          </a:bodyPr>
          <a:lstStyle/>
          <a:p>
            <a:pPr eaLnBrk="1" hangingPunct="1"/>
            <a:r>
              <a:rPr lang="en-US">
                <a:latin typeface="Times New Roman" pitchFamily="18" charset="0"/>
              </a:rPr>
              <a:t>Final Contig</a:t>
            </a:r>
          </a:p>
        </p:txBody>
      </p:sp>
      <p:sp>
        <p:nvSpPr>
          <p:cNvPr id="57366" name="Text Box 42"/>
          <p:cNvSpPr txBox="1">
            <a:spLocks noChangeArrowheads="1"/>
          </p:cNvSpPr>
          <p:nvPr/>
        </p:nvSpPr>
        <p:spPr bwMode="auto">
          <a:xfrm>
            <a:off x="6096000" y="3200400"/>
            <a:ext cx="2679700" cy="336550"/>
          </a:xfrm>
          <a:prstGeom prst="rect">
            <a:avLst/>
          </a:prstGeom>
          <a:noFill/>
          <a:ln w="9525">
            <a:noFill/>
            <a:miter lim="800000"/>
            <a:headEnd/>
            <a:tailEnd/>
          </a:ln>
        </p:spPr>
        <p:txBody>
          <a:bodyPr wrap="none">
            <a:spAutoFit/>
          </a:bodyPr>
          <a:lstStyle/>
          <a:p>
            <a:pPr eaLnBrk="1" hangingPunct="1"/>
            <a:r>
              <a:rPr lang="en-US">
                <a:latin typeface="Times New Roman" pitchFamily="18" charset="0"/>
              </a:rPr>
              <a:t>Free sequences (closure reads)</a:t>
            </a:r>
          </a:p>
        </p:txBody>
      </p:sp>
      <p:sp>
        <p:nvSpPr>
          <p:cNvPr id="57367" name="Text Box 43"/>
          <p:cNvSpPr txBox="1">
            <a:spLocks noChangeArrowheads="1"/>
          </p:cNvSpPr>
          <p:nvPr/>
        </p:nvSpPr>
        <p:spPr bwMode="auto">
          <a:xfrm>
            <a:off x="4038600" y="3352800"/>
            <a:ext cx="890588" cy="336550"/>
          </a:xfrm>
          <a:prstGeom prst="rect">
            <a:avLst/>
          </a:prstGeom>
          <a:noFill/>
          <a:ln w="9525">
            <a:noFill/>
            <a:miter lim="800000"/>
            <a:headEnd/>
            <a:tailEnd/>
          </a:ln>
        </p:spPr>
        <p:txBody>
          <a:bodyPr wrap="none">
            <a:spAutoFit/>
          </a:bodyPr>
          <a:lstStyle/>
          <a:p>
            <a:pPr eaLnBrk="1" hangingPunct="1"/>
            <a:r>
              <a:rPr lang="en-US">
                <a:latin typeface="Times New Roman" pitchFamily="18" charset="0"/>
              </a:rPr>
              <a:t>Contig 2</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Viral Sanger Pipeline</a:t>
            </a:r>
            <a:endParaRPr lang="en-US" dirty="0"/>
          </a:p>
        </p:txBody>
      </p:sp>
      <p:sp>
        <p:nvSpPr>
          <p:cNvPr id="3" name="Content Placeholder 2"/>
          <p:cNvSpPr>
            <a:spLocks noGrp="1"/>
          </p:cNvSpPr>
          <p:nvPr>
            <p:ph idx="1"/>
          </p:nvPr>
        </p:nvSpPr>
        <p:spPr/>
        <p:txBody>
          <a:bodyPr/>
          <a:lstStyle/>
          <a:p>
            <a:r>
              <a:rPr lang="en-US" dirty="0" smtClean="0"/>
              <a:t>Human Influenza (seasonal and pandemic)</a:t>
            </a:r>
          </a:p>
          <a:p>
            <a:r>
              <a:rPr lang="en-US" dirty="0" smtClean="0"/>
              <a:t>Rotavirus</a:t>
            </a:r>
          </a:p>
          <a:p>
            <a:r>
              <a:rPr lang="en-US" dirty="0" err="1" smtClean="0"/>
              <a:t>Coronavirus</a:t>
            </a:r>
            <a:endParaRPr lang="en-US" dirty="0" smtClean="0"/>
          </a:p>
          <a:p>
            <a:r>
              <a:rPr lang="en-US" dirty="0" err="1" smtClean="0"/>
              <a:t>Paramyxovirus</a:t>
            </a:r>
            <a:endParaRPr lang="en-US" dirty="0" smtClean="0"/>
          </a:p>
          <a:p>
            <a:r>
              <a:rPr lang="en-US" dirty="0" smtClean="0"/>
              <a:t>MMR</a:t>
            </a:r>
          </a:p>
          <a:p>
            <a:r>
              <a:rPr lang="en-US" dirty="0" smtClean="0"/>
              <a:t>Adenovirus (1 test sample)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Influenza Sanger Pipeline Workflow</a:t>
            </a:r>
            <a:endParaRPr lang="en-US" dirty="0"/>
          </a:p>
        </p:txBody>
      </p:sp>
      <p:sp>
        <p:nvSpPr>
          <p:cNvPr id="4" name="Down Arrow 3"/>
          <p:cNvSpPr/>
          <p:nvPr/>
        </p:nvSpPr>
        <p:spPr>
          <a:xfrm>
            <a:off x="1371600" y="5257800"/>
            <a:ext cx="484632" cy="762000"/>
          </a:xfrm>
          <a:prstGeom prst="downArrow">
            <a:avLst/>
          </a:prstGeom>
          <a:scene3d>
            <a:camera prst="orthographicFront">
              <a:rot lat="0" lon="1769998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5029200"/>
            <a:ext cx="12192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Validation</a:t>
            </a:r>
            <a:endParaRPr lang="en-US" u="sng" dirty="0">
              <a:solidFill>
                <a:schemeClr val="tx1"/>
              </a:solidFill>
            </a:endParaRPr>
          </a:p>
        </p:txBody>
      </p:sp>
      <p:sp>
        <p:nvSpPr>
          <p:cNvPr id="9" name="Down Arrow 8"/>
          <p:cNvSpPr/>
          <p:nvPr/>
        </p:nvSpPr>
        <p:spPr>
          <a:xfrm>
            <a:off x="4419600" y="41910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219200" y="4724400"/>
            <a:ext cx="838200" cy="738664"/>
          </a:xfrm>
          <a:prstGeom prst="rect">
            <a:avLst/>
          </a:prstGeom>
          <a:noFill/>
        </p:spPr>
        <p:txBody>
          <a:bodyPr wrap="square" rtlCol="0">
            <a:spAutoFit/>
          </a:bodyPr>
          <a:lstStyle/>
          <a:p>
            <a:pPr algn="ctr"/>
            <a:r>
              <a:rPr lang="en-US" sz="1400" i="1" dirty="0" smtClean="0"/>
              <a:t>Sample is finished</a:t>
            </a:r>
            <a:endParaRPr lang="en-US" sz="1400" i="1" dirty="0"/>
          </a:p>
        </p:txBody>
      </p:sp>
      <p:sp>
        <p:nvSpPr>
          <p:cNvPr id="16" name="Rounded Rectangle 15"/>
          <p:cNvSpPr/>
          <p:nvPr/>
        </p:nvSpPr>
        <p:spPr>
          <a:xfrm>
            <a:off x="1371600" y="1219200"/>
            <a:ext cx="6400800" cy="10668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711200">
              <a:lnSpc>
                <a:spcPct val="90000"/>
              </a:lnSpc>
              <a:spcBef>
                <a:spcPct val="0"/>
              </a:spcBef>
              <a:spcAft>
                <a:spcPct val="35000"/>
              </a:spcAft>
            </a:pPr>
            <a:r>
              <a:rPr lang="en-US" u="sng" dirty="0" smtClean="0">
                <a:solidFill>
                  <a:schemeClr val="tx1"/>
                </a:solidFill>
              </a:rPr>
              <a:t>Post-sequencing  process</a:t>
            </a:r>
          </a:p>
          <a:p>
            <a:pPr marL="114300" lvl="1" indent="-114300" defTabSz="622300">
              <a:lnSpc>
                <a:spcPct val="90000"/>
              </a:lnSpc>
              <a:spcBef>
                <a:spcPct val="0"/>
              </a:spcBef>
              <a:spcAft>
                <a:spcPct val="15000"/>
              </a:spcAft>
              <a:buChar char="••"/>
            </a:pPr>
            <a:r>
              <a:rPr lang="en-US" sz="1400" dirty="0" smtClean="0">
                <a:solidFill>
                  <a:schemeClr val="tx1"/>
                </a:solidFill>
              </a:rPr>
              <a:t>Sequences are downloaded from </a:t>
            </a:r>
            <a:r>
              <a:rPr lang="en-US" sz="1400" dirty="0" err="1" smtClean="0">
                <a:solidFill>
                  <a:schemeClr val="tx1"/>
                </a:solidFill>
              </a:rPr>
              <a:t>JLims</a:t>
            </a:r>
            <a:endParaRPr lang="en-US" sz="1400" dirty="0" smtClean="0">
              <a:solidFill>
                <a:schemeClr val="tx1"/>
              </a:solidFill>
            </a:endParaRPr>
          </a:p>
          <a:p>
            <a:pPr marL="114300" lvl="1" indent="-114300" defTabSz="622300">
              <a:lnSpc>
                <a:spcPct val="90000"/>
              </a:lnSpc>
              <a:spcBef>
                <a:spcPct val="0"/>
              </a:spcBef>
              <a:spcAft>
                <a:spcPct val="15000"/>
              </a:spcAft>
              <a:buChar char="••"/>
            </a:pPr>
            <a:r>
              <a:rPr lang="en-US" sz="1400" dirty="0" smtClean="0">
                <a:solidFill>
                  <a:schemeClr val="tx1"/>
                </a:solidFill>
              </a:rPr>
              <a:t>Rename sequences according to </a:t>
            </a:r>
            <a:r>
              <a:rPr lang="en-US" sz="1400" dirty="0" smtClean="0">
                <a:solidFill>
                  <a:srgbClr val="FF0000"/>
                </a:solidFill>
              </a:rPr>
              <a:t>Elvira</a:t>
            </a:r>
            <a:r>
              <a:rPr lang="en-US" sz="1400" dirty="0" smtClean="0">
                <a:solidFill>
                  <a:schemeClr val="tx1"/>
                </a:solidFill>
              </a:rPr>
              <a:t> naming scheme and </a:t>
            </a:r>
            <a:r>
              <a:rPr lang="en-US" sz="1400" dirty="0" err="1" smtClean="0">
                <a:solidFill>
                  <a:schemeClr val="tx1"/>
                </a:solidFill>
              </a:rPr>
              <a:t>flim</a:t>
            </a:r>
            <a:r>
              <a:rPr lang="en-US" sz="1400" dirty="0" smtClean="0">
                <a:solidFill>
                  <a:schemeClr val="tx1"/>
                </a:solidFill>
              </a:rPr>
              <a:t> in project db </a:t>
            </a:r>
            <a:endParaRPr lang="en-US" sz="1400" dirty="0">
              <a:solidFill>
                <a:schemeClr val="tx1"/>
              </a:solidFill>
            </a:endParaRPr>
          </a:p>
        </p:txBody>
      </p:sp>
      <p:sp>
        <p:nvSpPr>
          <p:cNvPr id="17" name="Rounded Rectangle 16"/>
          <p:cNvSpPr/>
          <p:nvPr/>
        </p:nvSpPr>
        <p:spPr>
          <a:xfrm>
            <a:off x="1371600" y="2667000"/>
            <a:ext cx="6400800" cy="1524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u="sng" dirty="0" smtClean="0">
                <a:solidFill>
                  <a:schemeClr val="tx1"/>
                </a:solidFill>
              </a:rPr>
              <a:t>Assembly (VAPOR)</a:t>
            </a:r>
          </a:p>
          <a:p>
            <a:pPr lvl="0" algn="ctr"/>
            <a:endParaRPr lang="en-US" sz="1600" dirty="0" smtClean="0">
              <a:solidFill>
                <a:schemeClr val="tx1"/>
              </a:solidFill>
            </a:endParaRPr>
          </a:p>
          <a:p>
            <a:pPr>
              <a:buFont typeface="Arial" pitchFamily="34" charset="0"/>
              <a:buChar char="•"/>
            </a:pPr>
            <a:r>
              <a:rPr lang="en-US" sz="1400" dirty="0" smtClean="0">
                <a:solidFill>
                  <a:schemeClr val="tx1"/>
                </a:solidFill>
              </a:rPr>
              <a:t> Upload sequences in </a:t>
            </a:r>
            <a:r>
              <a:rPr lang="en-US" sz="1400" dirty="0" smtClean="0">
                <a:solidFill>
                  <a:srgbClr val="FF0000"/>
                </a:solidFill>
              </a:rPr>
              <a:t>GLK</a:t>
            </a:r>
            <a:r>
              <a:rPr lang="en-US" sz="1400" dirty="0" smtClean="0">
                <a:solidFill>
                  <a:schemeClr val="tx1"/>
                </a:solidFill>
              </a:rPr>
              <a:t>, assemble, and upload </a:t>
            </a:r>
            <a:r>
              <a:rPr lang="en-US" sz="1400" dirty="0" err="1" smtClean="0">
                <a:solidFill>
                  <a:schemeClr val="tx1"/>
                </a:solidFill>
              </a:rPr>
              <a:t>contigs</a:t>
            </a:r>
            <a:r>
              <a:rPr lang="en-US" sz="1400" dirty="0" smtClean="0">
                <a:solidFill>
                  <a:schemeClr val="tx1"/>
                </a:solidFill>
              </a:rPr>
              <a:t> in project db</a:t>
            </a:r>
          </a:p>
          <a:p>
            <a:pPr>
              <a:buFont typeface="Arial" pitchFamily="34" charset="0"/>
              <a:buChar char="•"/>
            </a:pPr>
            <a:r>
              <a:rPr lang="en-US" sz="1400" dirty="0" smtClean="0">
                <a:solidFill>
                  <a:schemeClr val="tx1"/>
                </a:solidFill>
              </a:rPr>
              <a:t> </a:t>
            </a:r>
            <a:r>
              <a:rPr lang="en-US" sz="1400" dirty="0" smtClean="0">
                <a:solidFill>
                  <a:srgbClr val="FF0000"/>
                </a:solidFill>
              </a:rPr>
              <a:t>VAPOR</a:t>
            </a:r>
            <a:r>
              <a:rPr lang="en-US" sz="1400" dirty="0" smtClean="0">
                <a:solidFill>
                  <a:schemeClr val="tx1"/>
                </a:solidFill>
              </a:rPr>
              <a:t> is an automated assembly software suite</a:t>
            </a:r>
          </a:p>
          <a:p>
            <a:pPr>
              <a:buFont typeface="Arial" pitchFamily="34" charset="0"/>
              <a:buChar char="•"/>
            </a:pPr>
            <a:r>
              <a:rPr lang="en-US" sz="1400" dirty="0" smtClean="0">
                <a:solidFill>
                  <a:schemeClr val="tx1"/>
                </a:solidFill>
              </a:rPr>
              <a:t> Samples are usually scheduled for assembly based on sequence count</a:t>
            </a:r>
            <a:endParaRPr lang="en-US" sz="1400" dirty="0">
              <a:solidFill>
                <a:schemeClr val="tx1"/>
              </a:solidFill>
            </a:endParaRPr>
          </a:p>
        </p:txBody>
      </p:sp>
      <p:sp>
        <p:nvSpPr>
          <p:cNvPr id="18" name="Rounded Rectangle 17"/>
          <p:cNvSpPr/>
          <p:nvPr/>
        </p:nvSpPr>
        <p:spPr>
          <a:xfrm>
            <a:off x="1981200" y="4572000"/>
            <a:ext cx="7162800" cy="21336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u="sng" dirty="0" smtClean="0">
                <a:solidFill>
                  <a:schemeClr val="tx1"/>
                </a:solidFill>
              </a:rPr>
              <a:t>Initial  analysis (closure round 1) </a:t>
            </a:r>
          </a:p>
          <a:p>
            <a:pPr lvl="0" algn="ctr"/>
            <a:endParaRPr lang="en-US" u="sng" dirty="0" smtClean="0">
              <a:solidFill>
                <a:schemeClr val="tx1"/>
              </a:solidFill>
            </a:endParaRPr>
          </a:p>
          <a:p>
            <a:pPr>
              <a:buFont typeface="Arial" pitchFamily="34" charset="0"/>
              <a:buChar char="•"/>
            </a:pPr>
            <a:r>
              <a:rPr lang="en-US" sz="1400" dirty="0" smtClean="0"/>
              <a:t> </a:t>
            </a:r>
            <a:r>
              <a:rPr lang="en-US" sz="1400" dirty="0" smtClean="0">
                <a:solidFill>
                  <a:schemeClr val="tx1"/>
                </a:solidFill>
              </a:rPr>
              <a:t>‘Initial Manual Edit’ queue in </a:t>
            </a:r>
            <a:r>
              <a:rPr lang="en-US" sz="1400" dirty="0" smtClean="0">
                <a:solidFill>
                  <a:srgbClr val="FF0000"/>
                </a:solidFill>
              </a:rPr>
              <a:t>CTM</a:t>
            </a:r>
            <a:r>
              <a:rPr lang="en-US" sz="1400" dirty="0" smtClean="0">
                <a:solidFill>
                  <a:schemeClr val="tx1"/>
                </a:solidFill>
              </a:rPr>
              <a:t> is a common depository for samples that are ready for closure</a:t>
            </a:r>
          </a:p>
          <a:p>
            <a:pPr>
              <a:buFont typeface="Arial" pitchFamily="34" charset="0"/>
              <a:buChar char="•"/>
            </a:pPr>
            <a:r>
              <a:rPr lang="en-US" sz="1400" dirty="0" smtClean="0">
                <a:solidFill>
                  <a:srgbClr val="FF0000"/>
                </a:solidFill>
              </a:rPr>
              <a:t> </a:t>
            </a:r>
            <a:r>
              <a:rPr lang="en-US" sz="1400" dirty="0" err="1" smtClean="0">
                <a:solidFill>
                  <a:srgbClr val="FF0000"/>
                </a:solidFill>
              </a:rPr>
              <a:t>autoTasker</a:t>
            </a:r>
            <a:endParaRPr lang="en-US" sz="1400" dirty="0" smtClean="0">
              <a:solidFill>
                <a:srgbClr val="FF0000"/>
              </a:solidFill>
            </a:endParaRPr>
          </a:p>
          <a:p>
            <a:pPr>
              <a:buFont typeface="Arial" pitchFamily="34" charset="0"/>
              <a:buChar char="•"/>
            </a:pPr>
            <a:r>
              <a:rPr lang="en-US" sz="1400" dirty="0" smtClean="0">
                <a:solidFill>
                  <a:schemeClr val="tx1"/>
                </a:solidFill>
              </a:rPr>
              <a:t> </a:t>
            </a:r>
            <a:r>
              <a:rPr lang="en-US" sz="1400" dirty="0" err="1" smtClean="0">
                <a:solidFill>
                  <a:srgbClr val="FF0000"/>
                </a:solidFill>
              </a:rPr>
              <a:t>fluValidator</a:t>
            </a:r>
            <a:endParaRPr lang="en-US" sz="1400" dirty="0" smtClean="0">
              <a:solidFill>
                <a:srgbClr val="FF0000"/>
              </a:solidFill>
            </a:endParaRPr>
          </a:p>
          <a:p>
            <a:pPr>
              <a:buFont typeface="Arial" pitchFamily="34" charset="0"/>
              <a:buChar char="•"/>
            </a:pPr>
            <a:r>
              <a:rPr lang="en-US" sz="1400" dirty="0" smtClean="0">
                <a:solidFill>
                  <a:schemeClr val="tx1"/>
                </a:solidFill>
              </a:rPr>
              <a:t> Editing in </a:t>
            </a:r>
            <a:r>
              <a:rPr lang="en-US" sz="1400" dirty="0" err="1" smtClean="0">
                <a:solidFill>
                  <a:srgbClr val="FF0000"/>
                </a:solidFill>
              </a:rPr>
              <a:t>Cloe</a:t>
            </a:r>
            <a:r>
              <a:rPr lang="en-US" sz="1400" dirty="0" smtClean="0">
                <a:solidFill>
                  <a:schemeClr val="tx1"/>
                </a:solidFill>
              </a:rPr>
              <a:t> (if needed based on </a:t>
            </a:r>
            <a:r>
              <a:rPr lang="en-US" sz="1400" dirty="0" err="1" smtClean="0">
                <a:solidFill>
                  <a:srgbClr val="FF0000"/>
                </a:solidFill>
              </a:rPr>
              <a:t>autoTasker</a:t>
            </a:r>
            <a:r>
              <a:rPr lang="en-US" sz="1400" dirty="0" smtClean="0">
                <a:solidFill>
                  <a:schemeClr val="tx1"/>
                </a:solidFill>
              </a:rPr>
              <a:t> and </a:t>
            </a:r>
            <a:r>
              <a:rPr lang="en-US" sz="1400" dirty="0" err="1" smtClean="0">
                <a:solidFill>
                  <a:srgbClr val="FF0000"/>
                </a:solidFill>
              </a:rPr>
              <a:t>fluValidator</a:t>
            </a:r>
            <a:r>
              <a:rPr lang="en-US" sz="1400" dirty="0" smtClean="0">
                <a:solidFill>
                  <a:schemeClr val="tx1"/>
                </a:solidFill>
              </a:rPr>
              <a:t> outputs)</a:t>
            </a:r>
          </a:p>
          <a:p>
            <a:pPr>
              <a:buFont typeface="Arial" pitchFamily="34" charset="0"/>
              <a:buChar char="•"/>
            </a:pPr>
            <a:r>
              <a:rPr lang="en-US" sz="1400" dirty="0" smtClean="0">
                <a:solidFill>
                  <a:schemeClr val="tx1"/>
                </a:solidFill>
              </a:rPr>
              <a:t> Closure reactions (tasks) assignment in </a:t>
            </a:r>
            <a:r>
              <a:rPr lang="en-US" sz="1400" dirty="0" smtClean="0">
                <a:solidFill>
                  <a:srgbClr val="FF0000"/>
                </a:solidFill>
              </a:rPr>
              <a:t>CTM</a:t>
            </a:r>
            <a:r>
              <a:rPr lang="en-US" sz="1400" dirty="0" smtClean="0">
                <a:solidFill>
                  <a:schemeClr val="tx1"/>
                </a:solidFill>
              </a:rPr>
              <a:t> (if needed, tasks are assigned from either random primer plates or closure primer plates if available)</a:t>
            </a:r>
            <a:endParaRPr lang="en-US" dirty="0">
              <a:solidFill>
                <a:schemeClr val="tx1"/>
              </a:solidFill>
            </a:endParaRPr>
          </a:p>
        </p:txBody>
      </p:sp>
      <p:sp>
        <p:nvSpPr>
          <p:cNvPr id="19" name="Down Arrow 18"/>
          <p:cNvSpPr/>
          <p:nvPr/>
        </p:nvSpPr>
        <p:spPr>
          <a:xfrm>
            <a:off x="4419600" y="22860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wn Arrow 4"/>
          <p:cNvSpPr/>
          <p:nvPr/>
        </p:nvSpPr>
        <p:spPr>
          <a:xfrm>
            <a:off x="4267200" y="3352800"/>
            <a:ext cx="3048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95600" y="3733800"/>
            <a:ext cx="6096000" cy="18288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tx1"/>
              </a:solidFill>
            </a:endParaRPr>
          </a:p>
          <a:p>
            <a:pPr algn="ctr"/>
            <a:r>
              <a:rPr lang="en-US" u="sng" dirty="0" smtClean="0">
                <a:solidFill>
                  <a:schemeClr val="tx1"/>
                </a:solidFill>
              </a:rPr>
              <a:t>Post-reassembly analysis (closure round 2)</a:t>
            </a:r>
          </a:p>
          <a:p>
            <a:pPr algn="ctr"/>
            <a:endParaRPr lang="en-US" sz="1600" dirty="0" smtClean="0">
              <a:solidFill>
                <a:schemeClr val="tx1"/>
              </a:solidFill>
            </a:endParaRPr>
          </a:p>
          <a:p>
            <a:pPr lvl="0">
              <a:buFont typeface="Arial" pitchFamily="34" charset="0"/>
              <a:buChar char="•"/>
            </a:pPr>
            <a:r>
              <a:rPr lang="en-US" sz="1400" dirty="0" smtClean="0">
                <a:solidFill>
                  <a:schemeClr val="tx1"/>
                </a:solidFill>
              </a:rPr>
              <a:t> </a:t>
            </a:r>
            <a:r>
              <a:rPr lang="en-US" sz="1400" dirty="0" err="1" smtClean="0">
                <a:solidFill>
                  <a:srgbClr val="FF0000"/>
                </a:solidFill>
              </a:rPr>
              <a:t>autoTasker</a:t>
            </a:r>
            <a:endParaRPr lang="en-US" sz="1400" dirty="0" smtClean="0">
              <a:solidFill>
                <a:srgbClr val="FF0000"/>
              </a:solidFill>
            </a:endParaRPr>
          </a:p>
          <a:p>
            <a:pPr lvl="0">
              <a:buFont typeface="Arial" pitchFamily="34" charset="0"/>
              <a:buChar char="•"/>
            </a:pPr>
            <a:r>
              <a:rPr lang="en-US" sz="1400" dirty="0" smtClean="0">
                <a:solidFill>
                  <a:schemeClr val="tx1"/>
                </a:solidFill>
              </a:rPr>
              <a:t> </a:t>
            </a:r>
            <a:r>
              <a:rPr lang="en-US" sz="1400" dirty="0" err="1" smtClean="0">
                <a:solidFill>
                  <a:srgbClr val="FF0000"/>
                </a:solidFill>
              </a:rPr>
              <a:t>fluValidator</a:t>
            </a:r>
            <a:endParaRPr lang="en-US" sz="1400" dirty="0" smtClean="0">
              <a:solidFill>
                <a:srgbClr val="FF0000"/>
              </a:solidFill>
            </a:endParaRPr>
          </a:p>
          <a:p>
            <a:pPr lvl="0">
              <a:buFont typeface="Arial" pitchFamily="34" charset="0"/>
              <a:buChar char="•"/>
            </a:pPr>
            <a:r>
              <a:rPr lang="en-US" sz="1400" dirty="0" smtClean="0">
                <a:solidFill>
                  <a:schemeClr val="tx1"/>
                </a:solidFill>
              </a:rPr>
              <a:t> Editing in </a:t>
            </a:r>
            <a:r>
              <a:rPr lang="en-US" sz="1400" dirty="0" err="1" smtClean="0">
                <a:solidFill>
                  <a:srgbClr val="FF0000"/>
                </a:solidFill>
              </a:rPr>
              <a:t>Cloe</a:t>
            </a:r>
            <a:r>
              <a:rPr lang="en-US" sz="1400" dirty="0" smtClean="0">
                <a:solidFill>
                  <a:schemeClr val="tx1"/>
                </a:solidFill>
              </a:rPr>
              <a:t> (if needed based on </a:t>
            </a:r>
            <a:r>
              <a:rPr lang="en-US" sz="1400" dirty="0" err="1" smtClean="0">
                <a:solidFill>
                  <a:srgbClr val="FF0000"/>
                </a:solidFill>
              </a:rPr>
              <a:t>autoTasker</a:t>
            </a:r>
            <a:r>
              <a:rPr lang="en-US" sz="1400" dirty="0" smtClean="0">
                <a:solidFill>
                  <a:schemeClr val="tx1"/>
                </a:solidFill>
              </a:rPr>
              <a:t> and </a:t>
            </a:r>
            <a:r>
              <a:rPr lang="en-US" sz="1400" dirty="0" err="1" smtClean="0">
                <a:solidFill>
                  <a:srgbClr val="FF0000"/>
                </a:solidFill>
              </a:rPr>
              <a:t>fluValidator</a:t>
            </a:r>
            <a:r>
              <a:rPr lang="en-US" sz="1400" dirty="0" smtClean="0">
                <a:solidFill>
                  <a:schemeClr val="tx1"/>
                </a:solidFill>
              </a:rPr>
              <a:t> outputs)</a:t>
            </a:r>
          </a:p>
          <a:p>
            <a:pPr lvl="0">
              <a:buFont typeface="Arial" pitchFamily="34" charset="0"/>
              <a:buChar char="•"/>
            </a:pPr>
            <a:r>
              <a:rPr lang="en-US" sz="1400" dirty="0" smtClean="0">
                <a:solidFill>
                  <a:schemeClr val="tx1"/>
                </a:solidFill>
              </a:rPr>
              <a:t> Custom primer design if needed (custom primers are not tracked in </a:t>
            </a:r>
            <a:r>
              <a:rPr lang="en-US" sz="1400" dirty="0" smtClean="0">
                <a:solidFill>
                  <a:srgbClr val="FF0000"/>
                </a:solidFill>
              </a:rPr>
              <a:t>GLK</a:t>
            </a:r>
            <a:r>
              <a:rPr lang="en-US" sz="1400" dirty="0" smtClean="0">
                <a:solidFill>
                  <a:schemeClr val="tx1"/>
                </a:solidFill>
              </a:rPr>
              <a:t>, custom primers task assignment is done outside of </a:t>
            </a:r>
            <a:r>
              <a:rPr lang="en-US" sz="1400" dirty="0" smtClean="0">
                <a:solidFill>
                  <a:srgbClr val="FF0000"/>
                </a:solidFill>
              </a:rPr>
              <a:t>CTM</a:t>
            </a:r>
            <a:r>
              <a:rPr lang="en-US" sz="1400" dirty="0" smtClean="0">
                <a:solidFill>
                  <a:schemeClr val="tx1"/>
                </a:solidFill>
              </a:rPr>
              <a:t>)</a:t>
            </a:r>
          </a:p>
          <a:p>
            <a:pPr>
              <a:buFont typeface="Arial" pitchFamily="34" charset="0"/>
              <a:buChar char="•"/>
            </a:pPr>
            <a:endParaRPr lang="en-US" dirty="0"/>
          </a:p>
        </p:txBody>
      </p:sp>
      <p:sp>
        <p:nvSpPr>
          <p:cNvPr id="10" name="Rounded Rectangle 9"/>
          <p:cNvSpPr/>
          <p:nvPr/>
        </p:nvSpPr>
        <p:spPr>
          <a:xfrm>
            <a:off x="457200" y="4114800"/>
            <a:ext cx="16764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Validation</a:t>
            </a:r>
            <a:endParaRPr lang="en-US" u="sng" dirty="0">
              <a:solidFill>
                <a:schemeClr val="tx1"/>
              </a:solidFill>
            </a:endParaRPr>
          </a:p>
        </p:txBody>
      </p:sp>
      <p:sp>
        <p:nvSpPr>
          <p:cNvPr id="12" name="Right Arrow 11"/>
          <p:cNvSpPr/>
          <p:nvPr/>
        </p:nvSpPr>
        <p:spPr>
          <a:xfrm>
            <a:off x="2209800" y="4419600"/>
            <a:ext cx="685800" cy="304800"/>
          </a:xfrm>
          <a:prstGeom prst="rightArrow">
            <a:avLst/>
          </a:prstGeom>
          <a:scene3d>
            <a:camera prst="orthographicFront">
              <a:rot lat="0" lon="0"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33600" y="3810000"/>
            <a:ext cx="914400" cy="523220"/>
          </a:xfrm>
          <a:prstGeom prst="rect">
            <a:avLst/>
          </a:prstGeom>
          <a:noFill/>
        </p:spPr>
        <p:txBody>
          <a:bodyPr wrap="square" rtlCol="0">
            <a:spAutoFit/>
          </a:bodyPr>
          <a:lstStyle/>
          <a:p>
            <a:r>
              <a:rPr lang="en-US" sz="1400" i="1" dirty="0" smtClean="0"/>
              <a:t>Sample is finished</a:t>
            </a:r>
            <a:endParaRPr lang="en-US" sz="1400" i="1" dirty="0"/>
          </a:p>
        </p:txBody>
      </p:sp>
      <p:sp>
        <p:nvSpPr>
          <p:cNvPr id="27" name="Rounded Rectangle 26"/>
          <p:cNvSpPr/>
          <p:nvPr/>
        </p:nvSpPr>
        <p:spPr>
          <a:xfrm>
            <a:off x="1447800" y="381000"/>
            <a:ext cx="6172200" cy="13716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smtClean="0">
              <a:solidFill>
                <a:schemeClr val="tx1"/>
              </a:solidFill>
            </a:endParaRPr>
          </a:p>
          <a:p>
            <a:pPr algn="ctr"/>
            <a:endParaRPr lang="en-US" sz="1600" dirty="0" smtClean="0">
              <a:solidFill>
                <a:schemeClr val="tx1"/>
              </a:solidFill>
            </a:endParaRPr>
          </a:p>
          <a:p>
            <a:pPr algn="ctr"/>
            <a:r>
              <a:rPr lang="en-US" u="sng" dirty="0" smtClean="0">
                <a:solidFill>
                  <a:schemeClr val="tx1"/>
                </a:solidFill>
              </a:rPr>
              <a:t>Closure reactions and sequencing</a:t>
            </a:r>
          </a:p>
          <a:p>
            <a:pPr algn="ctr"/>
            <a:endParaRPr lang="en-US" u="sng" dirty="0" smtClean="0">
              <a:solidFill>
                <a:schemeClr val="tx1"/>
              </a:solidFill>
            </a:endParaRPr>
          </a:p>
          <a:p>
            <a:pPr>
              <a:buFont typeface="Arial" pitchFamily="34" charset="0"/>
              <a:buChar char="•"/>
            </a:pPr>
            <a:r>
              <a:rPr lang="en-US" sz="1400" dirty="0" smtClean="0"/>
              <a:t> </a:t>
            </a:r>
            <a:r>
              <a:rPr lang="en-US" sz="1400" dirty="0" smtClean="0">
                <a:solidFill>
                  <a:srgbClr val="FF0000"/>
                </a:solidFill>
              </a:rPr>
              <a:t>CreateClosureRedoPlate.pl</a:t>
            </a:r>
            <a:r>
              <a:rPr lang="en-US" sz="1400" dirty="0" smtClean="0">
                <a:solidFill>
                  <a:schemeClr val="tx1"/>
                </a:solidFill>
              </a:rPr>
              <a:t> creates spreadsheet with detailed </a:t>
            </a:r>
            <a:r>
              <a:rPr lang="en-US" sz="1400" dirty="0" err="1" smtClean="0">
                <a:solidFill>
                  <a:schemeClr val="tx1"/>
                </a:solidFill>
              </a:rPr>
              <a:t>rxn</a:t>
            </a:r>
            <a:r>
              <a:rPr lang="en-US" sz="1400" dirty="0" smtClean="0">
                <a:solidFill>
                  <a:schemeClr val="tx1"/>
                </a:solidFill>
              </a:rPr>
              <a:t> information and makes manifest to upload to </a:t>
            </a:r>
            <a:r>
              <a:rPr lang="en-US" sz="1400" dirty="0" err="1" smtClean="0">
                <a:solidFill>
                  <a:schemeClr val="tx1"/>
                </a:solidFill>
              </a:rPr>
              <a:t>Jlims</a:t>
            </a:r>
            <a:endParaRPr lang="en-US" sz="1400" dirty="0" smtClean="0">
              <a:solidFill>
                <a:schemeClr val="tx1"/>
              </a:solidFill>
            </a:endParaRPr>
          </a:p>
          <a:p>
            <a:pPr>
              <a:buFont typeface="Arial" pitchFamily="34" charset="0"/>
              <a:buChar char="•"/>
            </a:pPr>
            <a:r>
              <a:rPr lang="en-US" sz="1400" dirty="0" smtClean="0">
                <a:solidFill>
                  <a:schemeClr val="tx1"/>
                </a:solidFill>
              </a:rPr>
              <a:t> Sanger sequencing</a:t>
            </a:r>
          </a:p>
          <a:p>
            <a:pPr>
              <a:buFont typeface="Arial" pitchFamily="34" charset="0"/>
              <a:buChar char="•"/>
            </a:pPr>
            <a:endParaRPr lang="en-US" sz="1600" dirty="0" smtClean="0"/>
          </a:p>
          <a:p>
            <a:pPr>
              <a:buFont typeface="Arial" pitchFamily="34" charset="0"/>
              <a:buChar char="•"/>
            </a:pPr>
            <a:endParaRPr lang="en-US" dirty="0" smtClean="0"/>
          </a:p>
          <a:p>
            <a:pPr algn="ctr"/>
            <a:endParaRPr lang="en-US" dirty="0"/>
          </a:p>
        </p:txBody>
      </p:sp>
      <p:sp>
        <p:nvSpPr>
          <p:cNvPr id="28" name="Rounded Rectangle 27"/>
          <p:cNvSpPr/>
          <p:nvPr/>
        </p:nvSpPr>
        <p:spPr>
          <a:xfrm>
            <a:off x="1447800" y="2286000"/>
            <a:ext cx="6172200" cy="10668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tx1"/>
              </a:solidFill>
            </a:endParaRPr>
          </a:p>
          <a:p>
            <a:pPr algn="ctr"/>
            <a:r>
              <a:rPr lang="en-US" u="sng" dirty="0" smtClean="0">
                <a:solidFill>
                  <a:schemeClr val="tx1"/>
                </a:solidFill>
              </a:rPr>
              <a:t>Reassembly (VAPOR)</a:t>
            </a:r>
          </a:p>
          <a:p>
            <a:pPr algn="ctr"/>
            <a:endParaRPr lang="en-US" sz="1600" dirty="0" smtClean="0">
              <a:solidFill>
                <a:schemeClr val="tx1"/>
              </a:solidFill>
            </a:endParaRPr>
          </a:p>
          <a:p>
            <a:pPr lvl="0">
              <a:buFont typeface="Arial" pitchFamily="34" charset="0"/>
              <a:buChar char="•"/>
            </a:pPr>
            <a:r>
              <a:rPr lang="en-US" sz="1400" dirty="0" smtClean="0">
                <a:solidFill>
                  <a:schemeClr val="tx1"/>
                </a:solidFill>
              </a:rPr>
              <a:t> Upload closure sequences in </a:t>
            </a:r>
            <a:r>
              <a:rPr lang="en-US" sz="1400" dirty="0" smtClean="0">
                <a:solidFill>
                  <a:srgbClr val="FF0000"/>
                </a:solidFill>
              </a:rPr>
              <a:t>GLK</a:t>
            </a:r>
            <a:r>
              <a:rPr lang="en-US" sz="1400" dirty="0" smtClean="0">
                <a:solidFill>
                  <a:schemeClr val="tx1"/>
                </a:solidFill>
              </a:rPr>
              <a:t>, re-assemble from scratch, and upload new </a:t>
            </a:r>
            <a:r>
              <a:rPr lang="en-US" sz="1400" dirty="0" err="1" smtClean="0">
                <a:solidFill>
                  <a:schemeClr val="tx1"/>
                </a:solidFill>
              </a:rPr>
              <a:t>contigs</a:t>
            </a:r>
            <a:r>
              <a:rPr lang="en-US" sz="1400" dirty="0" smtClean="0">
                <a:solidFill>
                  <a:schemeClr val="tx1"/>
                </a:solidFill>
              </a:rPr>
              <a:t> in project db</a:t>
            </a:r>
          </a:p>
          <a:p>
            <a:pPr algn="ctr"/>
            <a:endParaRPr lang="en-US" dirty="0"/>
          </a:p>
        </p:txBody>
      </p:sp>
      <p:sp>
        <p:nvSpPr>
          <p:cNvPr id="30" name="Down Arrow 29"/>
          <p:cNvSpPr/>
          <p:nvPr/>
        </p:nvSpPr>
        <p:spPr>
          <a:xfrm>
            <a:off x="4343400" y="5562600"/>
            <a:ext cx="3048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p:cNvSpPr/>
          <p:nvPr/>
        </p:nvSpPr>
        <p:spPr>
          <a:xfrm>
            <a:off x="4191000" y="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p:cNvSpPr/>
          <p:nvPr/>
        </p:nvSpPr>
        <p:spPr>
          <a:xfrm>
            <a:off x="4191000" y="1752600"/>
            <a:ext cx="3048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14400" y="457200"/>
            <a:ext cx="6705600" cy="10668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Closure reactions and sequencing</a:t>
            </a:r>
          </a:p>
          <a:p>
            <a:pPr algn="ctr"/>
            <a:endParaRPr lang="en-US" sz="1600" dirty="0" smtClean="0">
              <a:solidFill>
                <a:schemeClr val="tx1"/>
              </a:solidFill>
            </a:endParaRPr>
          </a:p>
          <a:p>
            <a:pPr>
              <a:buFont typeface="Arial" pitchFamily="34" charset="0"/>
              <a:buChar char="•"/>
            </a:pPr>
            <a:r>
              <a:rPr lang="en-US" sz="1400" dirty="0" err="1" smtClean="0">
                <a:solidFill>
                  <a:schemeClr val="tx1"/>
                </a:solidFill>
              </a:rPr>
              <a:t>Jlims</a:t>
            </a:r>
            <a:r>
              <a:rPr lang="en-US" sz="1400" dirty="0" smtClean="0">
                <a:solidFill>
                  <a:schemeClr val="tx1"/>
                </a:solidFill>
              </a:rPr>
              <a:t> manifest will be created from a spreadsheet that is created manually by closure</a:t>
            </a:r>
          </a:p>
          <a:p>
            <a:pPr>
              <a:buFont typeface="Arial" pitchFamily="34" charset="0"/>
              <a:buChar char="•"/>
            </a:pPr>
            <a:r>
              <a:rPr lang="en-US" sz="1400" dirty="0" smtClean="0">
                <a:solidFill>
                  <a:schemeClr val="tx1"/>
                </a:solidFill>
              </a:rPr>
              <a:t> Sanger sequencing</a:t>
            </a:r>
            <a:endParaRPr lang="en-US" sz="1400" dirty="0">
              <a:solidFill>
                <a:schemeClr val="tx1"/>
              </a:solidFill>
            </a:endParaRPr>
          </a:p>
        </p:txBody>
      </p:sp>
      <p:sp>
        <p:nvSpPr>
          <p:cNvPr id="5" name="Rounded Rectangle 4"/>
          <p:cNvSpPr/>
          <p:nvPr/>
        </p:nvSpPr>
        <p:spPr>
          <a:xfrm>
            <a:off x="2514600" y="1981200"/>
            <a:ext cx="3352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Final analysis</a:t>
            </a:r>
          </a:p>
          <a:p>
            <a:pPr>
              <a:buFont typeface="Arial" pitchFamily="34" charset="0"/>
              <a:buChar char="•"/>
            </a:pPr>
            <a:r>
              <a:rPr lang="en-US" sz="1400" dirty="0" smtClean="0">
                <a:solidFill>
                  <a:schemeClr val="tx1"/>
                </a:solidFill>
              </a:rPr>
              <a:t> </a:t>
            </a:r>
            <a:r>
              <a:rPr lang="en-US" sz="1400" dirty="0" err="1" smtClean="0">
                <a:solidFill>
                  <a:srgbClr val="FF0000"/>
                </a:solidFill>
              </a:rPr>
              <a:t>autoTasker</a:t>
            </a:r>
            <a:endParaRPr lang="en-US" sz="1400" dirty="0" smtClean="0">
              <a:solidFill>
                <a:srgbClr val="FF0000"/>
              </a:solidFill>
            </a:endParaRPr>
          </a:p>
          <a:p>
            <a:pPr>
              <a:buFont typeface="Arial" pitchFamily="34" charset="0"/>
              <a:buChar char="•"/>
            </a:pPr>
            <a:r>
              <a:rPr lang="en-US" sz="1400" dirty="0" smtClean="0">
                <a:solidFill>
                  <a:schemeClr val="tx1"/>
                </a:solidFill>
              </a:rPr>
              <a:t> </a:t>
            </a:r>
            <a:r>
              <a:rPr lang="en-US" sz="1400" dirty="0" err="1" smtClean="0">
                <a:solidFill>
                  <a:srgbClr val="FF0000"/>
                </a:solidFill>
              </a:rPr>
              <a:t>fluValidator</a:t>
            </a:r>
            <a:r>
              <a:rPr lang="en-US" sz="1400" dirty="0" smtClean="0">
                <a:solidFill>
                  <a:srgbClr val="FF0000"/>
                </a:solidFill>
              </a:rPr>
              <a:t> </a:t>
            </a:r>
            <a:endParaRPr lang="en-US" sz="1400" dirty="0">
              <a:solidFill>
                <a:srgbClr val="FF0000"/>
              </a:solidFill>
            </a:endParaRPr>
          </a:p>
        </p:txBody>
      </p:sp>
      <p:sp>
        <p:nvSpPr>
          <p:cNvPr id="6" name="Down Arrow 5"/>
          <p:cNvSpPr/>
          <p:nvPr/>
        </p:nvSpPr>
        <p:spPr>
          <a:xfrm>
            <a:off x="4038600" y="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486400" y="3505200"/>
            <a:ext cx="27432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Draft submission</a:t>
            </a:r>
            <a:endParaRPr lang="en-US" u="sng" dirty="0">
              <a:solidFill>
                <a:schemeClr val="tx1"/>
              </a:solidFill>
            </a:endParaRPr>
          </a:p>
        </p:txBody>
      </p:sp>
      <p:sp>
        <p:nvSpPr>
          <p:cNvPr id="9" name="Down Arrow 8"/>
          <p:cNvSpPr/>
          <p:nvPr/>
        </p:nvSpPr>
        <p:spPr>
          <a:xfrm>
            <a:off x="2590800" y="2895600"/>
            <a:ext cx="304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66800" y="3048000"/>
            <a:ext cx="1486304" cy="307777"/>
          </a:xfrm>
          <a:prstGeom prst="rect">
            <a:avLst/>
          </a:prstGeom>
          <a:noFill/>
        </p:spPr>
        <p:txBody>
          <a:bodyPr wrap="none" rtlCol="0">
            <a:spAutoFit/>
          </a:bodyPr>
          <a:lstStyle/>
          <a:p>
            <a:r>
              <a:rPr lang="en-US" sz="1400" i="1" dirty="0" smtClean="0"/>
              <a:t>Sample is finished</a:t>
            </a:r>
            <a:endParaRPr lang="en-US" sz="1400" i="1" dirty="0"/>
          </a:p>
        </p:txBody>
      </p:sp>
      <p:sp>
        <p:nvSpPr>
          <p:cNvPr id="11" name="TextBox 10"/>
          <p:cNvSpPr txBox="1"/>
          <p:nvPr/>
        </p:nvSpPr>
        <p:spPr>
          <a:xfrm>
            <a:off x="6019800" y="3048000"/>
            <a:ext cx="1771639" cy="307777"/>
          </a:xfrm>
          <a:prstGeom prst="rect">
            <a:avLst/>
          </a:prstGeom>
          <a:noFill/>
        </p:spPr>
        <p:txBody>
          <a:bodyPr wrap="none" rtlCol="0">
            <a:spAutoFit/>
          </a:bodyPr>
          <a:lstStyle/>
          <a:p>
            <a:r>
              <a:rPr lang="en-US" sz="1400" i="1" dirty="0" smtClean="0"/>
              <a:t>Sample is not finished</a:t>
            </a:r>
            <a:endParaRPr lang="en-US" sz="1400" i="1" dirty="0"/>
          </a:p>
        </p:txBody>
      </p:sp>
      <p:sp>
        <p:nvSpPr>
          <p:cNvPr id="14" name="Rounded Rectangle 13"/>
          <p:cNvSpPr/>
          <p:nvPr/>
        </p:nvSpPr>
        <p:spPr>
          <a:xfrm>
            <a:off x="381000" y="5486400"/>
            <a:ext cx="4572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Submission</a:t>
            </a:r>
          </a:p>
          <a:p>
            <a:pPr algn="ctr"/>
            <a:endParaRPr lang="en-US" u="sng" dirty="0" smtClean="0">
              <a:solidFill>
                <a:schemeClr val="tx1"/>
              </a:solidFill>
            </a:endParaRPr>
          </a:p>
          <a:p>
            <a:pPr>
              <a:buFont typeface="Arial" pitchFamily="34" charset="0"/>
              <a:buChar char="•"/>
            </a:pPr>
            <a:r>
              <a:rPr lang="en-US" sz="1600" dirty="0" smtClean="0">
                <a:solidFill>
                  <a:schemeClr val="tx1"/>
                </a:solidFill>
              </a:rPr>
              <a:t> </a:t>
            </a:r>
            <a:r>
              <a:rPr lang="en-US" sz="1400" dirty="0" smtClean="0">
                <a:solidFill>
                  <a:schemeClr val="tx1"/>
                </a:solidFill>
              </a:rPr>
              <a:t>Generate submission files</a:t>
            </a:r>
          </a:p>
          <a:p>
            <a:pPr>
              <a:buFont typeface="Arial" pitchFamily="34" charset="0"/>
              <a:buChar char="•"/>
            </a:pPr>
            <a:r>
              <a:rPr lang="en-US" sz="1400" dirty="0" smtClean="0">
                <a:solidFill>
                  <a:schemeClr val="tx1"/>
                </a:solidFill>
              </a:rPr>
              <a:t> Update NCBI trace archive and assembly archive</a:t>
            </a:r>
            <a:endParaRPr lang="en-US" sz="1400" dirty="0">
              <a:solidFill>
                <a:schemeClr val="tx1"/>
              </a:solidFill>
            </a:endParaRPr>
          </a:p>
        </p:txBody>
      </p:sp>
      <p:sp>
        <p:nvSpPr>
          <p:cNvPr id="15" name="Rounded Rectangle 14"/>
          <p:cNvSpPr/>
          <p:nvPr/>
        </p:nvSpPr>
        <p:spPr>
          <a:xfrm>
            <a:off x="228600" y="3505200"/>
            <a:ext cx="5029200" cy="16002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Validation (</a:t>
            </a:r>
            <a:r>
              <a:rPr lang="en-US" u="sng" dirty="0" err="1" smtClean="0">
                <a:solidFill>
                  <a:schemeClr val="tx1"/>
                </a:solidFill>
              </a:rPr>
              <a:t>Flava</a:t>
            </a:r>
            <a:r>
              <a:rPr lang="en-US" u="sng" dirty="0" smtClean="0">
                <a:solidFill>
                  <a:schemeClr val="tx1"/>
                </a:solidFill>
              </a:rPr>
              <a:t>)</a:t>
            </a:r>
          </a:p>
          <a:p>
            <a:pPr algn="ctr"/>
            <a:endParaRPr lang="en-US" sz="1600" dirty="0" smtClean="0">
              <a:solidFill>
                <a:schemeClr val="tx1"/>
              </a:solidFill>
            </a:endParaRPr>
          </a:p>
          <a:p>
            <a:pPr>
              <a:buFont typeface="Arial" pitchFamily="34" charset="0"/>
              <a:buChar char="•"/>
            </a:pPr>
            <a:r>
              <a:rPr lang="en-US" dirty="0" smtClean="0">
                <a:solidFill>
                  <a:schemeClr val="tx1"/>
                </a:solidFill>
              </a:rPr>
              <a:t> </a:t>
            </a:r>
            <a:r>
              <a:rPr lang="en-US" sz="1400" dirty="0" smtClean="0">
                <a:solidFill>
                  <a:schemeClr val="tx1"/>
                </a:solidFill>
              </a:rPr>
              <a:t>Checks for presence of start and stop </a:t>
            </a:r>
            <a:r>
              <a:rPr lang="en-US" sz="1400" dirty="0" err="1" smtClean="0">
                <a:solidFill>
                  <a:schemeClr val="tx1"/>
                </a:solidFill>
              </a:rPr>
              <a:t>codons</a:t>
            </a:r>
            <a:r>
              <a:rPr lang="en-US" sz="1400" dirty="0" smtClean="0">
                <a:solidFill>
                  <a:schemeClr val="tx1"/>
                </a:solidFill>
              </a:rPr>
              <a:t>, low coverage, ambiguities, </a:t>
            </a:r>
            <a:r>
              <a:rPr lang="en-US" sz="1400" dirty="0" err="1" smtClean="0">
                <a:solidFill>
                  <a:schemeClr val="tx1"/>
                </a:solidFill>
              </a:rPr>
              <a:t>frameshifts</a:t>
            </a:r>
            <a:endParaRPr lang="en-US" sz="1400" dirty="0" smtClean="0">
              <a:solidFill>
                <a:schemeClr val="tx1"/>
              </a:solidFill>
            </a:endParaRPr>
          </a:p>
          <a:p>
            <a:pPr>
              <a:buFont typeface="Arial" pitchFamily="34" charset="0"/>
              <a:buChar char="•"/>
            </a:pPr>
            <a:r>
              <a:rPr lang="en-US" sz="1400" dirty="0" smtClean="0">
                <a:solidFill>
                  <a:schemeClr val="tx1"/>
                </a:solidFill>
              </a:rPr>
              <a:t> Creates an ‘exceptions’ file that is manually inspected and converted to a ‘readme’ file that is attached to submission</a:t>
            </a:r>
          </a:p>
        </p:txBody>
      </p:sp>
      <p:sp>
        <p:nvSpPr>
          <p:cNvPr id="16" name="Down Arrow 15"/>
          <p:cNvSpPr/>
          <p:nvPr/>
        </p:nvSpPr>
        <p:spPr>
          <a:xfrm>
            <a:off x="4038600" y="15240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5486400" y="2895600"/>
            <a:ext cx="304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2514600" y="5105400"/>
            <a:ext cx="3048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1436</TotalTime>
  <Words>3262</Words>
  <Application>Microsoft Office PowerPoint</Application>
  <PresentationFormat>On-screen Show (4:3)</PresentationFormat>
  <Paragraphs>567</Paragraphs>
  <Slides>52</Slides>
  <Notes>8</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Slide 1</vt:lpstr>
      <vt:lpstr>Current Projects in Closure</vt:lpstr>
      <vt:lpstr>Current Projects in Closure, cont.</vt:lpstr>
      <vt:lpstr>Genome Finishing and Analysis Team</vt:lpstr>
      <vt:lpstr>Viral Projects</vt:lpstr>
      <vt:lpstr>Viral Sanger Pipeline</vt:lpstr>
      <vt:lpstr>Influenza Sanger Pipeline Workflow</vt:lpstr>
      <vt:lpstr>Slide 8</vt:lpstr>
      <vt:lpstr>Slide 9</vt:lpstr>
      <vt:lpstr>Viral Sanger Assembly</vt:lpstr>
      <vt:lpstr>Elvira Sequence Naming</vt:lpstr>
      <vt:lpstr>Lemur</vt:lpstr>
      <vt:lpstr>PlateTool</vt:lpstr>
      <vt:lpstr>Closure Task Manager (CTM)</vt:lpstr>
      <vt:lpstr>autoTasker</vt:lpstr>
      <vt:lpstr>autoTasker</vt:lpstr>
      <vt:lpstr>fluValidator</vt:lpstr>
      <vt:lpstr>Coverage</vt:lpstr>
      <vt:lpstr>Quality</vt:lpstr>
      <vt:lpstr>Viral NextGen Pipeline</vt:lpstr>
      <vt:lpstr>Influenza NextGen Pipeline Workflow</vt:lpstr>
      <vt:lpstr>Slide 22</vt:lpstr>
      <vt:lpstr>Viral NextGen Assembly</vt:lpstr>
      <vt:lpstr>autoTasker for NextGen Samples</vt:lpstr>
      <vt:lpstr>Closure Binning</vt:lpstr>
      <vt:lpstr>Consed</vt:lpstr>
      <vt:lpstr>Submission of NextGen Samples to NCBI</vt:lpstr>
      <vt:lpstr>Analysis of Mixed Samples</vt:lpstr>
      <vt:lpstr>Non-Influenza Projects Pipeline Highlights</vt:lpstr>
      <vt:lpstr>JIRA Sample Tracking</vt:lpstr>
      <vt:lpstr>Viral IFX Development</vt:lpstr>
      <vt:lpstr>Prokaryotic and BAC-based Eukaryotic Projects   General Workflow</vt:lpstr>
      <vt:lpstr>Slide 33</vt:lpstr>
      <vt:lpstr>Slide 34</vt:lpstr>
      <vt:lpstr>Slide 35</vt:lpstr>
      <vt:lpstr>AutoFinish Pipeline Amplicon Primer Designer</vt:lpstr>
      <vt:lpstr>Bambus</vt:lpstr>
      <vt:lpstr>Celera Scaffolder</vt:lpstr>
      <vt:lpstr>Nucmer</vt:lpstr>
      <vt:lpstr>Coverage Checking Tools</vt:lpstr>
      <vt:lpstr>Hawkeye</vt:lpstr>
      <vt:lpstr>Hawkeye</vt:lpstr>
      <vt:lpstr>Hawkeye Scaffold Viewer</vt:lpstr>
      <vt:lpstr>CLC Genomics Workbench</vt:lpstr>
      <vt:lpstr>Slide 45</vt:lpstr>
      <vt:lpstr>Slide 46</vt:lpstr>
      <vt:lpstr>Repeat types</vt:lpstr>
      <vt:lpstr>Repeat Detection in Hawkeye</vt:lpstr>
      <vt:lpstr>Repeat Detection in Hawkeye, cont.</vt:lpstr>
      <vt:lpstr>Strategies for Dealing with Repeats</vt:lpstr>
      <vt:lpstr>repeatFinder</vt:lpstr>
      <vt:lpstr>Slide 52</vt:lpstr>
    </vt:vector>
  </TitlesOfParts>
  <Company>J. Craig Venter Institute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TIGR</dc:creator>
  <cp:lastModifiedBy>TIGR</cp:lastModifiedBy>
  <cp:revision>157</cp:revision>
  <dcterms:created xsi:type="dcterms:W3CDTF">2011-02-04T22:20:44Z</dcterms:created>
  <dcterms:modified xsi:type="dcterms:W3CDTF">2011-02-10T18:15:23Z</dcterms:modified>
</cp:coreProperties>
</file>